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2"/>
  </p:notesMasterIdLst>
  <p:handoutMasterIdLst>
    <p:handoutMasterId r:id="rId63"/>
  </p:handoutMasterIdLst>
  <p:sldIdLst>
    <p:sldId id="1777" r:id="rId2"/>
    <p:sldId id="1838" r:id="rId3"/>
    <p:sldId id="1839" r:id="rId4"/>
    <p:sldId id="1840" r:id="rId5"/>
    <p:sldId id="1841" r:id="rId6"/>
    <p:sldId id="1842" r:id="rId7"/>
    <p:sldId id="1843" r:id="rId8"/>
    <p:sldId id="1844" r:id="rId9"/>
    <p:sldId id="1845" r:id="rId10"/>
    <p:sldId id="1846" r:id="rId11"/>
    <p:sldId id="1847" r:id="rId12"/>
    <p:sldId id="1848" r:id="rId13"/>
    <p:sldId id="1849" r:id="rId14"/>
    <p:sldId id="1850" r:id="rId15"/>
    <p:sldId id="264" r:id="rId16"/>
    <p:sldId id="270" r:id="rId17"/>
    <p:sldId id="269"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F3028"/>
    <a:srgbClr val="BD582B"/>
    <a:srgbClr val="E48312"/>
    <a:srgbClr val="C95ECB"/>
    <a:srgbClr val="333399"/>
    <a:srgbClr val="0000FF"/>
    <a:srgbClr val="FF0066"/>
    <a:srgbClr val="008000"/>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31" autoAdjust="0"/>
    <p:restoredTop sz="88343" autoAdjust="0"/>
  </p:normalViewPr>
  <p:slideViewPr>
    <p:cSldViewPr>
      <p:cViewPr varScale="1">
        <p:scale>
          <a:sx n="109" d="100"/>
          <a:sy n="109" d="100"/>
        </p:scale>
        <p:origin x="1808"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E6B2975-BCDD-4B8A-BEF6-6FE368AB3DD3}">
      <dgm:prSet/>
      <dgm:spPr/>
      <dgm:t>
        <a:bodyPr/>
        <a:lstStyle/>
        <a:p>
          <a:pPr>
            <a:lnSpc>
              <a:spcPct val="100000"/>
            </a:lnSpc>
          </a:pPr>
          <a:r>
            <a:rPr lang="en-US" dirty="0"/>
            <a:t>Quiz 2 on n-gram LMs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a:t>Homework 3 is due on Wednesday</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dirty="0"/>
            <a:t>Read Textbook Chapters 3 and 6</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5FC434B5-04D9-492D-BAD5-42493527CDDF}" type="pres">
      <dgm:prSet presAssocID="{2583C50B-6054-455F-90D6-FB2A8A57E038}" presName="root" presStyleCnt="0">
        <dgm:presLayoutVars>
          <dgm:dir/>
          <dgm:resizeHandles val="exact"/>
        </dgm:presLayoutVars>
      </dgm:prSet>
      <dgm:spPr/>
    </dgm:pt>
    <dgm:pt modelId="{E8A6D209-C88F-4644-9341-B11E4F586E51}" type="pres">
      <dgm:prSet presAssocID="{EE6B2975-BCDD-4B8A-BEF6-6FE368AB3DD3}" presName="compNode" presStyleCnt="0"/>
      <dgm:spPr/>
    </dgm:pt>
    <dgm:pt modelId="{CD62D679-5CBF-489C-AB1B-5E6945FBDA42}" type="pres">
      <dgm:prSet presAssocID="{EE6B2975-BCDD-4B8A-BEF6-6FE368AB3DD3}" presName="bgRect" presStyleLbl="bgShp" presStyleIdx="0" presStyleCnt="3"/>
      <dgm:spPr/>
    </dgm:pt>
    <dgm:pt modelId="{12573004-0E25-46C5-A4C2-BE6CE9BE1135}"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09C74EBC-374E-4F35-86D4-60E43072926C}" type="pres">
      <dgm:prSet presAssocID="{EE6B2975-BCDD-4B8A-BEF6-6FE368AB3DD3}" presName="spaceRect" presStyleCnt="0"/>
      <dgm:spPr/>
    </dgm:pt>
    <dgm:pt modelId="{0F070F4B-49E8-4555-B81A-663C864C9DBA}" type="pres">
      <dgm:prSet presAssocID="{EE6B2975-BCDD-4B8A-BEF6-6FE368AB3DD3}" presName="parTx" presStyleLbl="revTx" presStyleIdx="0" presStyleCnt="3">
        <dgm:presLayoutVars>
          <dgm:chMax val="0"/>
          <dgm:chPref val="0"/>
        </dgm:presLayoutVars>
      </dgm:prSet>
      <dgm:spPr/>
    </dgm:pt>
    <dgm:pt modelId="{6E59D4AE-2024-4941-97AE-A5B61C4C28A3}" type="pres">
      <dgm:prSet presAssocID="{2C369B64-4696-44ED-B327-697638F4A597}" presName="sibTrans" presStyleCnt="0"/>
      <dgm:spPr/>
    </dgm:pt>
    <dgm:pt modelId="{AC5C96E9-306B-467E-B63E-71030C5EDC46}" type="pres">
      <dgm:prSet presAssocID="{A48D0B29-4241-4399-A6C3-41F5433E7A67}" presName="compNode" presStyleCnt="0"/>
      <dgm:spPr/>
    </dgm:pt>
    <dgm:pt modelId="{FBFEBB62-0579-4775-A5CC-8FC8E44A4551}" type="pres">
      <dgm:prSet presAssocID="{A48D0B29-4241-4399-A6C3-41F5433E7A67}" presName="bgRect" presStyleLbl="bgShp" presStyleIdx="1" presStyleCnt="3"/>
      <dgm:spPr/>
    </dgm:pt>
    <dgm:pt modelId="{92B7A285-749A-4907-B120-DFF50EF295AD}"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452F14AD-D561-4F28-9A5B-D0E5C7EA8378}" type="pres">
      <dgm:prSet presAssocID="{A48D0B29-4241-4399-A6C3-41F5433E7A67}" presName="spaceRect" presStyleCnt="0"/>
      <dgm:spPr/>
    </dgm:pt>
    <dgm:pt modelId="{91F1658B-6F40-4D25-AD8B-769798859E12}" type="pres">
      <dgm:prSet presAssocID="{A48D0B29-4241-4399-A6C3-41F5433E7A67}" presName="parTx" presStyleLbl="revTx" presStyleIdx="1" presStyleCnt="3">
        <dgm:presLayoutVars>
          <dgm:chMax val="0"/>
          <dgm:chPref val="0"/>
        </dgm:presLayoutVars>
      </dgm:prSet>
      <dgm:spPr/>
    </dgm:pt>
    <dgm:pt modelId="{BF30963E-2678-4DE8-9AE2-5E2779744A14}" type="pres">
      <dgm:prSet presAssocID="{FF49A62F-09B9-4824-860D-A57C33BFD23C}" presName="sibTrans" presStyleCnt="0"/>
      <dgm:spPr/>
    </dgm:pt>
    <dgm:pt modelId="{66E11AF9-D651-4E9E-8659-8B7C5A3C01CB}" type="pres">
      <dgm:prSet presAssocID="{B300A597-B889-4E59-ABDD-437047D2ACAF}" presName="compNode" presStyleCnt="0"/>
      <dgm:spPr/>
    </dgm:pt>
    <dgm:pt modelId="{7B9B2192-2748-47F3-8CBB-00D1A4EE5654}" type="pres">
      <dgm:prSet presAssocID="{B300A597-B889-4E59-ABDD-437047D2ACAF}" presName="bgRect" presStyleLbl="bgShp" presStyleIdx="2" presStyleCnt="3"/>
      <dgm:spPr/>
    </dgm:pt>
    <dgm:pt modelId="{1F5A5768-1E31-4931-B716-67E1949C9728}"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09E19545-C1BE-4FD3-9372-EFF220D97C07}" type="pres">
      <dgm:prSet presAssocID="{B300A597-B889-4E59-ABDD-437047D2ACAF}" presName="spaceRect" presStyleCnt="0"/>
      <dgm:spPr/>
    </dgm:pt>
    <dgm:pt modelId="{6B1A4193-E146-4EED-8A24-1C3B0AF6B90B}" type="pres">
      <dgm:prSet presAssocID="{B300A597-B889-4E59-ABDD-437047D2ACAF}" presName="parTx" presStyleLbl="revTx" presStyleIdx="2" presStyleCnt="3">
        <dgm:presLayoutVars>
          <dgm:chMax val="0"/>
          <dgm:chPref val="0"/>
        </dgm:presLayoutVars>
      </dgm:prSet>
      <dgm:spPr/>
    </dgm:pt>
  </dgm:ptLst>
  <dgm:cxnL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C37CFDAF-FC08-9C46-B94A-FE9104A9DDF4}" type="presOf" srcId="{2583C50B-6054-455F-90D6-FB2A8A57E038}" destId="{5FC434B5-04D9-492D-BAD5-42493527CDDF}" srcOrd="0" destOrd="0" presId="urn:microsoft.com/office/officeart/2018/2/layout/IconVerticalSolidList"/>
    <dgm:cxn modelId="{7BD601C3-733F-3441-BA46-8EDD184A9187}" type="presOf" srcId="{B300A597-B889-4E59-ABDD-437047D2ACAF}" destId="{6B1A4193-E146-4EED-8A24-1C3B0AF6B90B}" srcOrd="0" destOrd="0" presId="urn:microsoft.com/office/officeart/2018/2/layout/IconVerticalSolidList"/>
    <dgm:cxn modelId="{12DD09D1-A5E7-ED4C-B93A-90304F551A98}" type="presOf" srcId="{A48D0B29-4241-4399-A6C3-41F5433E7A67}" destId="{91F1658B-6F40-4D25-AD8B-769798859E12}" srcOrd="0" destOrd="0" presId="urn:microsoft.com/office/officeart/2018/2/layout/IconVerticalSolidList"/>
    <dgm:cxn modelId="{2B2B7DD4-1777-5E47-BEE3-6C86A3D68246}" type="presOf" srcId="{EE6B2975-BCDD-4B8A-BEF6-6FE368AB3DD3}" destId="{0F070F4B-49E8-4555-B81A-663C864C9DBA}" srcOrd="0" destOrd="0" presId="urn:microsoft.com/office/officeart/2018/2/layout/IconVerticalSolidList"/>
    <dgm:cxn modelId="{ABEAD8F4-F414-45F8-8BAB-04CF35453C17}" srcId="{2583C50B-6054-455F-90D6-FB2A8A57E038}" destId="{A48D0B29-4241-4399-A6C3-41F5433E7A67}" srcOrd="1" destOrd="0" parTransId="{E47BFA79-C5A5-41FE-89B6-A7D442D1BADC}" sibTransId="{FF49A62F-09B9-4824-860D-A57C33BFD23C}"/>
    <dgm:cxn modelId="{89F2786C-82F5-334F-A7F4-F44E5789B8CA}" type="presParOf" srcId="{5FC434B5-04D9-492D-BAD5-42493527CDDF}" destId="{E8A6D209-C88F-4644-9341-B11E4F586E51}" srcOrd="0" destOrd="0" presId="urn:microsoft.com/office/officeart/2018/2/layout/IconVerticalSolidList"/>
    <dgm:cxn modelId="{09B7DB99-B795-D14B-89A1-2146957E65FC}" type="presParOf" srcId="{E8A6D209-C88F-4644-9341-B11E4F586E51}" destId="{CD62D679-5CBF-489C-AB1B-5E6945FBDA42}" srcOrd="0" destOrd="0" presId="urn:microsoft.com/office/officeart/2018/2/layout/IconVerticalSolidList"/>
    <dgm:cxn modelId="{C83F820E-120B-8D43-8EC7-CFDBE5189A71}" type="presParOf" srcId="{E8A6D209-C88F-4644-9341-B11E4F586E51}" destId="{12573004-0E25-46C5-A4C2-BE6CE9BE1135}" srcOrd="1" destOrd="0" presId="urn:microsoft.com/office/officeart/2018/2/layout/IconVerticalSolidList"/>
    <dgm:cxn modelId="{0E5924FD-616C-B84C-8C45-11442A93A114}" type="presParOf" srcId="{E8A6D209-C88F-4644-9341-B11E4F586E51}" destId="{09C74EBC-374E-4F35-86D4-60E43072926C}" srcOrd="2" destOrd="0" presId="urn:microsoft.com/office/officeart/2018/2/layout/IconVerticalSolidList"/>
    <dgm:cxn modelId="{38852D76-4F43-A94D-88B2-1D82EED5EBED}" type="presParOf" srcId="{E8A6D209-C88F-4644-9341-B11E4F586E51}" destId="{0F070F4B-49E8-4555-B81A-663C864C9DBA}" srcOrd="3" destOrd="0" presId="urn:microsoft.com/office/officeart/2018/2/layout/IconVerticalSolidList"/>
    <dgm:cxn modelId="{7D6480E3-BEB2-194E-ABC4-FCE7E73456FF}" type="presParOf" srcId="{5FC434B5-04D9-492D-BAD5-42493527CDDF}" destId="{6E59D4AE-2024-4941-97AE-A5B61C4C28A3}" srcOrd="1" destOrd="0" presId="urn:microsoft.com/office/officeart/2018/2/layout/IconVerticalSolidList"/>
    <dgm:cxn modelId="{CFDF7441-372C-4449-AB89-26550915685F}" type="presParOf" srcId="{5FC434B5-04D9-492D-BAD5-42493527CDDF}" destId="{AC5C96E9-306B-467E-B63E-71030C5EDC46}" srcOrd="2" destOrd="0" presId="urn:microsoft.com/office/officeart/2018/2/layout/IconVerticalSolidList"/>
    <dgm:cxn modelId="{2E07030D-EE6C-5740-B4C7-7326926778F2}" type="presParOf" srcId="{AC5C96E9-306B-467E-B63E-71030C5EDC46}" destId="{FBFEBB62-0579-4775-A5CC-8FC8E44A4551}" srcOrd="0" destOrd="0" presId="urn:microsoft.com/office/officeart/2018/2/layout/IconVerticalSolidList"/>
    <dgm:cxn modelId="{25E5E09D-6A99-C44C-B133-FC215C1B721A}" type="presParOf" srcId="{AC5C96E9-306B-467E-B63E-71030C5EDC46}" destId="{92B7A285-749A-4907-B120-DFF50EF295AD}" srcOrd="1" destOrd="0" presId="urn:microsoft.com/office/officeart/2018/2/layout/IconVerticalSolidList"/>
    <dgm:cxn modelId="{D08371ED-B482-014C-8B68-FF4AF20D9E9D}" type="presParOf" srcId="{AC5C96E9-306B-467E-B63E-71030C5EDC46}" destId="{452F14AD-D561-4F28-9A5B-D0E5C7EA8378}" srcOrd="2" destOrd="0" presId="urn:microsoft.com/office/officeart/2018/2/layout/IconVerticalSolidList"/>
    <dgm:cxn modelId="{50B14FAA-2F3B-DF4B-A635-126EFDDACD48}" type="presParOf" srcId="{AC5C96E9-306B-467E-B63E-71030C5EDC46}" destId="{91F1658B-6F40-4D25-AD8B-769798859E12}" srcOrd="3" destOrd="0" presId="urn:microsoft.com/office/officeart/2018/2/layout/IconVerticalSolidList"/>
    <dgm:cxn modelId="{E0AF54CF-9D72-C447-938F-E9022CF442F3}" type="presParOf" srcId="{5FC434B5-04D9-492D-BAD5-42493527CDDF}" destId="{BF30963E-2678-4DE8-9AE2-5E2779744A14}" srcOrd="3" destOrd="0" presId="urn:microsoft.com/office/officeart/2018/2/layout/IconVerticalSolidList"/>
    <dgm:cxn modelId="{F5126373-4C82-FB40-8D78-8B088B81E8F0}" type="presParOf" srcId="{5FC434B5-04D9-492D-BAD5-42493527CDDF}" destId="{66E11AF9-D651-4E9E-8659-8B7C5A3C01CB}" srcOrd="4" destOrd="0" presId="urn:microsoft.com/office/officeart/2018/2/layout/IconVerticalSolidList"/>
    <dgm:cxn modelId="{8654CCAB-1F68-9241-9DA0-F80632C2B864}" type="presParOf" srcId="{66E11AF9-D651-4E9E-8659-8B7C5A3C01CB}" destId="{7B9B2192-2748-47F3-8CBB-00D1A4EE5654}" srcOrd="0" destOrd="0" presId="urn:microsoft.com/office/officeart/2018/2/layout/IconVerticalSolidList"/>
    <dgm:cxn modelId="{6CD720C0-C866-974C-A8C5-FCBD213BCB5D}" type="presParOf" srcId="{66E11AF9-D651-4E9E-8659-8B7C5A3C01CB}" destId="{1F5A5768-1E31-4931-B716-67E1949C9728}" srcOrd="1" destOrd="0" presId="urn:microsoft.com/office/officeart/2018/2/layout/IconVerticalSolidList"/>
    <dgm:cxn modelId="{1BC1F1F4-8E65-CD4E-8854-4CB412E868A0}" type="presParOf" srcId="{66E11AF9-D651-4E9E-8659-8B7C5A3C01CB}" destId="{09E19545-C1BE-4FD3-9372-EFF220D97C07}" srcOrd="2" destOrd="0" presId="urn:microsoft.com/office/officeart/2018/2/layout/IconVerticalSolidList"/>
    <dgm:cxn modelId="{D6797ECC-BA27-0749-953A-2ED00F01512D}" type="presParOf" srcId="{66E11AF9-D651-4E9E-8659-8B7C5A3C01CB}" destId="{6B1A4193-E146-4EED-8A24-1C3B0AF6B90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2D679-5CBF-489C-AB1B-5E6945FBDA42}">
      <dsp:nvSpPr>
        <dsp:cNvPr id="0" name=""/>
        <dsp:cNvSpPr/>
      </dsp:nvSpPr>
      <dsp:spPr>
        <a:xfrm>
          <a:off x="0" y="689"/>
          <a:ext cx="5098256"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573004-0E25-46C5-A4C2-BE6CE9BE1135}">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070F4B-49E8-4555-B81A-663C864C9DBA}">
      <dsp:nvSpPr>
        <dsp:cNvPr id="0" name=""/>
        <dsp:cNvSpPr/>
      </dsp:nvSpPr>
      <dsp:spPr>
        <a:xfrm>
          <a:off x="1864015" y="689"/>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dirty="0"/>
            <a:t>Quiz 2 on n-gram LMs is due tonight before 11:59pm.</a:t>
          </a:r>
        </a:p>
      </dsp:txBody>
      <dsp:txXfrm>
        <a:off x="1864015" y="689"/>
        <a:ext cx="3234240" cy="1613866"/>
      </dsp:txXfrm>
    </dsp:sp>
    <dsp:sp modelId="{FBFEBB62-0579-4775-A5CC-8FC8E44A4551}">
      <dsp:nvSpPr>
        <dsp:cNvPr id="0" name=""/>
        <dsp:cNvSpPr/>
      </dsp:nvSpPr>
      <dsp:spPr>
        <a:xfrm>
          <a:off x="0" y="2018022"/>
          <a:ext cx="5098256"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7A285-749A-4907-B120-DFF50EF295AD}">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F1658B-6F40-4D25-AD8B-769798859E12}">
      <dsp:nvSpPr>
        <dsp:cNvPr id="0" name=""/>
        <dsp:cNvSpPr/>
      </dsp:nvSpPr>
      <dsp:spPr>
        <a:xfrm>
          <a:off x="1864015" y="2018022"/>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a:t>Homework 3 is due on Wednesday</a:t>
          </a:r>
        </a:p>
      </dsp:txBody>
      <dsp:txXfrm>
        <a:off x="1864015" y="2018022"/>
        <a:ext cx="3234240" cy="1613866"/>
      </dsp:txXfrm>
    </dsp:sp>
    <dsp:sp modelId="{7B9B2192-2748-47F3-8CBB-00D1A4EE5654}">
      <dsp:nvSpPr>
        <dsp:cNvPr id="0" name=""/>
        <dsp:cNvSpPr/>
      </dsp:nvSpPr>
      <dsp:spPr>
        <a:xfrm>
          <a:off x="0" y="4035355"/>
          <a:ext cx="5098256"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A5768-1E31-4931-B716-67E1949C9728}">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1A4193-E146-4EED-8A24-1C3B0AF6B90B}">
      <dsp:nvSpPr>
        <dsp:cNvPr id="0" name=""/>
        <dsp:cNvSpPr/>
      </dsp:nvSpPr>
      <dsp:spPr>
        <a:xfrm>
          <a:off x="1864015" y="4035355"/>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dirty="0"/>
            <a:t>Read Textbook Chapters 3 and 6</a:t>
          </a:r>
        </a:p>
      </dsp:txBody>
      <dsp:txXfrm>
        <a:off x="1864015" y="4035355"/>
        <a:ext cx="3234240" cy="161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085887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320553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350439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SMART pioneered many of the concepts that are used in modern search engines </a:t>
            </a:r>
          </a:p>
          <a:p>
            <a:endParaRPr/>
          </a:p>
          <a:p>
            <a:r>
              <a:t>The idea of vector space models stems from Information Retrieval (IR) where instead of representing words as points in space, we represent documents as points in space, and a query can be represented as a point in the same space as the documents (the query is a pseudo- document).  Then we return a sorted list of documents, starting with the document that is closest in space to the query.</a:t>
            </a:r>
          </a:p>
        </p:txBody>
      </p:sp>
    </p:spTree>
    <p:extLst>
      <p:ext uri="{BB962C8B-B14F-4D97-AF65-F5344CB8AC3E}">
        <p14:creationId xmlns:p14="http://schemas.microsoft.com/office/powerpoint/2010/main" val="205207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381220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267838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Ask this question of students, write down their answers.  Here are some:</a:t>
            </a:r>
          </a:p>
          <a:p>
            <a:r>
              <a:t>Authorship attribution</a:t>
            </a:r>
          </a:p>
          <a:p>
            <a:r>
              <a:t>Plagiarism detection </a:t>
            </a:r>
          </a:p>
          <a:p>
            <a:r>
              <a:t>Document de-duplication</a:t>
            </a:r>
          </a:p>
          <a:p>
            <a:r>
              <a:t>Compare documents by "tone"</a:t>
            </a:r>
          </a:p>
          <a:p>
            <a:r>
              <a:t>IR where query = document</a:t>
            </a:r>
          </a:p>
        </p:txBody>
      </p:sp>
    </p:spTree>
    <p:extLst>
      <p:ext uri="{BB962C8B-B14F-4D97-AF65-F5344CB8AC3E}">
        <p14:creationId xmlns:p14="http://schemas.microsoft.com/office/powerpoint/2010/main" val="325017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2691825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791342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36829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231972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22861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462625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31200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2992270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9962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069104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450666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012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586652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994914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49814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1512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00249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73292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62908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88389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68640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97177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3446861"/>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2813854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70" y="1946672"/>
            <a:ext cx="7358063"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290697754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91671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03366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 id="2147483692"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6.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tif"/><Relationship Id="rId4"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Vector Semantics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err="1"/>
              <a:t>Jurafsky</a:t>
            </a:r>
            <a:r>
              <a:rPr lang="en-US" dirty="0"/>
              <a:t> and Martin Chapter 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extLst>
              <p:ext uri="{D42A27DB-BD31-4B8C-83A1-F6EECF244321}">
                <p14:modId xmlns:p14="http://schemas.microsoft.com/office/powerpoint/2010/main" val="3934682410"/>
              </p:ext>
            </p:extLst>
          </p:nvPr>
        </p:nvGraphicFramePr>
        <p:xfrm>
          <a:off x="1470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73836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fontScale="92500" lnSpcReduction="10000"/>
          </a:bodyPr>
          <a:lstStyle/>
          <a:p>
            <a:pPr marL="0" indent="0">
              <a:buNone/>
            </a:pPr>
            <a:r>
              <a:rPr lang="en-US" dirty="0"/>
              <a:t>Words can still be </a:t>
            </a:r>
            <a:r>
              <a:rPr lang="en-US" b="1" dirty="0"/>
              <a:t>related</a:t>
            </a:r>
            <a:r>
              <a:rPr lang="en-US" b="1" i="1" dirty="0"/>
              <a:t> </a:t>
            </a:r>
            <a:r>
              <a:rPr lang="en-US" dirty="0"/>
              <a:t>in ways other than being similar to each other.   </a:t>
            </a:r>
          </a:p>
          <a:p>
            <a:pPr marL="0" indent="0">
              <a:buNone/>
            </a:pPr>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pPr marL="0" indent="0">
              <a:buNone/>
            </a:pPr>
            <a:r>
              <a:rPr lang="en-US" dirty="0"/>
              <a:t>But they’re </a:t>
            </a:r>
            <a:r>
              <a:rPr lang="en-US" b="1" dirty="0"/>
              <a:t>related </a:t>
            </a:r>
            <a:r>
              <a:rPr lang="en-US" dirty="0"/>
              <a:t>by co-participating in the same </a:t>
            </a:r>
            <a:r>
              <a:rPr lang="en-US" b="1" dirty="0"/>
              <a:t>event.</a:t>
            </a:r>
          </a:p>
          <a:p>
            <a:pPr marL="0" indent="0">
              <a:buNone/>
            </a:pPr>
            <a:r>
              <a:rPr lang="en-US" dirty="0"/>
              <a:t>Relatedness is measured with </a:t>
            </a:r>
            <a:r>
              <a:rPr lang="en-US" b="1" dirty="0"/>
              <a:t>word association </a:t>
            </a:r>
            <a:r>
              <a:rPr lang="en-US" dirty="0"/>
              <a:t>tests in psychology.</a:t>
            </a:r>
          </a:p>
          <a:p>
            <a:pPr marL="0" indent="0">
              <a:buNone/>
            </a:pPr>
            <a:r>
              <a:rPr lang="en-US" dirty="0"/>
              <a:t>A</a:t>
            </a:r>
            <a:r>
              <a:rPr lang="en-US" b="1" dirty="0"/>
              <a:t> semantic field </a:t>
            </a:r>
            <a:r>
              <a:rPr lang="en-US" dirty="0"/>
              <a:t>is a set of words which cover a semantic domain and bear structured relations with each other.  </a:t>
            </a:r>
          </a:p>
          <a:p>
            <a:pPr marL="0" indent="0">
              <a:buNone/>
            </a:pPr>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pPr marL="0" indent="0">
              <a:buNone/>
            </a:pPr>
            <a:endParaRPr lang="en-US"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26942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pPr marL="0" indent="0">
              <a:buNone/>
            </a:pPr>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pPr marL="0" indent="0">
              <a:buNone/>
            </a:pPr>
            <a:r>
              <a:rPr lang="en-US" dirty="0"/>
              <a:t>Or with nouns like </a:t>
            </a:r>
            <a:r>
              <a:rPr lang="en-US" i="1" dirty="0"/>
              <a:t>buyer</a:t>
            </a:r>
            <a:r>
              <a:rPr lang="en-US" dirty="0"/>
              <a:t>. </a:t>
            </a:r>
          </a:p>
          <a:p>
            <a:pPr marL="0" indent="0">
              <a:buNone/>
            </a:pPr>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278931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extLst>
              <p:ext uri="{D42A27DB-BD31-4B8C-83A1-F6EECF244321}">
                <p14:modId xmlns:p14="http://schemas.microsoft.com/office/powerpoint/2010/main" val="3381643251"/>
              </p:ext>
            </p:extLst>
          </p:nvPr>
        </p:nvGraphicFramePr>
        <p:xfrm>
          <a:off x="1371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391115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extLst>
              <p:ext uri="{D42A27DB-BD31-4B8C-83A1-F6EECF244321}">
                <p14:modId xmlns:p14="http://schemas.microsoft.com/office/powerpoint/2010/main" val="1792974893"/>
              </p:ext>
            </p:extLst>
          </p:nvPr>
        </p:nvGraphicFramePr>
        <p:xfrm>
          <a:off x="1371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59977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843360" y="1079277"/>
            <a:ext cx="10399086" cy="6177808"/>
          </a:xfrm>
          <a:prstGeom prst="rect">
            <a:avLst/>
          </a:prstGeom>
          <a:ln w="12700">
            <a:miter lim="400000"/>
          </a:ln>
        </p:spPr>
      </p:pic>
      <p:sp>
        <p:nvSpPr>
          <p:cNvPr id="234" name="Vector Space Models"/>
          <p:cNvSpPr txBox="1">
            <a:spLocks noGrp="1"/>
          </p:cNvSpPr>
          <p:nvPr>
            <p:ph type="title"/>
          </p:nvPr>
        </p:nvSpPr>
        <p:spPr>
          <a:prstGeom prst="rect">
            <a:avLst/>
          </a:prstGeom>
        </p:spPr>
        <p:txBody>
          <a:bodyPr/>
          <a:lstStyle/>
          <a:p>
            <a:r>
              <a:rPr dirty="0"/>
              <a:t>Vector Space Models</a:t>
            </a:r>
          </a:p>
        </p:txBody>
      </p:sp>
    </p:spTree>
    <p:extLst>
      <p:ext uri="{BB962C8B-B14F-4D97-AF65-F5344CB8AC3E}">
        <p14:creationId xmlns:p14="http://schemas.microsoft.com/office/powerpoint/2010/main" val="251505299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Distributional Hypothesis"/>
          <p:cNvSpPr txBox="1">
            <a:spLocks noGrp="1"/>
          </p:cNvSpPr>
          <p:nvPr>
            <p:ph type="title"/>
          </p:nvPr>
        </p:nvSpPr>
        <p:spPr>
          <a:xfrm>
            <a:off x="3886200" y="634946"/>
            <a:ext cx="4776107" cy="1450757"/>
          </a:xfrm>
          <a:prstGeom prst="rect">
            <a:avLst/>
          </a:prstGeom>
        </p:spPr>
        <p:txBody>
          <a:bodyPr vert="horz" lIns="91440" tIns="45720" rIns="91440" bIns="45720" rtlCol="0" anchor="b">
            <a:normAutofit/>
          </a:bodyPr>
          <a:lstStyle>
            <a:lvl1pPr>
              <a:defRPr>
                <a:latin typeface="Helvetica Neue Light"/>
                <a:ea typeface="Helvetica Neue Light"/>
                <a:cs typeface="Helvetica Neue Light"/>
                <a:sym typeface="Helvetica Neue Light"/>
              </a:defRPr>
            </a:lvl1pPr>
          </a:lstStyle>
          <a:p>
            <a:r>
              <a:rPr lang="en-US" sz="4800" kern="1200" spc="-50" baseline="0" dirty="0">
                <a:solidFill>
                  <a:schemeClr val="tx1">
                    <a:lumMod val="75000"/>
                    <a:lumOff val="25000"/>
                  </a:schemeClr>
                </a:solidFill>
                <a:latin typeface="+mj-lt"/>
                <a:ea typeface="+mj-ea"/>
                <a:cs typeface="+mj-cs"/>
              </a:rPr>
              <a:t>Distributional Hypothesis</a:t>
            </a:r>
          </a:p>
        </p:txBody>
      </p:sp>
      <p:pic>
        <p:nvPicPr>
          <p:cNvPr id="261" name="optometry4.jpg" descr="optometry4.jpg"/>
          <p:cNvPicPr>
            <a:picLocks/>
          </p:cNvPicPr>
          <p:nvPr/>
        </p:nvPicPr>
        <p:blipFill rotWithShape="1">
          <a:blip r:embed="rId3"/>
          <a:srcRect l="31073" r="32344" b="2"/>
          <a:stretch/>
        </p:blipFill>
        <p:spPr>
          <a:xfrm>
            <a:off x="20" y="-12128"/>
            <a:ext cx="3490702" cy="6870127"/>
          </a:xfrm>
          <a:prstGeom prst="rect">
            <a:avLst/>
          </a:prstGeom>
        </p:spPr>
      </p:pic>
      <p:cxnSp>
        <p:nvCxnSpPr>
          <p:cNvPr id="86" name="Straight Connector 8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3886200" y="2198913"/>
            <a:ext cx="5105400" cy="4483253"/>
          </a:xfrm>
          <a:prstGeom prst="rect">
            <a:avLst/>
          </a:prstGeom>
        </p:spPr>
        <p:txBody>
          <a:bodyPr vert="horz" lIns="0" tIns="45720" rIns="0" bIns="45720" rtlCol="0">
            <a:noAutofit/>
          </a:bodyPr>
          <a:lstStyle/>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If we consider </a:t>
            </a:r>
            <a:r>
              <a:rPr lang="en-US" sz="1800" i="1">
                <a:solidFill>
                  <a:schemeClr val="tx1">
                    <a:lumMod val="75000"/>
                    <a:lumOff val="25000"/>
                  </a:schemeClr>
                </a:solidFill>
                <a:sym typeface="Helvetica Neue"/>
              </a:rPr>
              <a:t>optometrist</a:t>
            </a:r>
            <a:r>
              <a:rPr lang="en-US" sz="1800">
                <a:solidFill>
                  <a:schemeClr val="tx1">
                    <a:lumMod val="75000"/>
                    <a:lumOff val="25000"/>
                  </a:schemeClr>
                </a:solidFill>
              </a:rPr>
              <a:t> and </a:t>
            </a:r>
            <a:r>
              <a:rPr lang="en-US" sz="1800" i="1">
                <a:solidFill>
                  <a:schemeClr val="tx1">
                    <a:lumMod val="75000"/>
                    <a:lumOff val="25000"/>
                  </a:schemeClr>
                </a:solidFill>
                <a:sym typeface="Helvetica Neue"/>
              </a:rPr>
              <a:t>eye-doctor</a:t>
            </a:r>
            <a:r>
              <a:rPr lang="en-US" sz="1800" i="1">
                <a:solidFill>
                  <a:schemeClr val="tx1">
                    <a:lumMod val="75000"/>
                    <a:lumOff val="25000"/>
                  </a:schemeClr>
                </a:solidFill>
              </a:rPr>
              <a:t> </a:t>
            </a:r>
            <a:r>
              <a:rPr lang="en-US" sz="1800">
                <a:solidFill>
                  <a:schemeClr val="tx1">
                    <a:lumMod val="75000"/>
                    <a:lumOff val="25000"/>
                  </a:schemeClr>
                </a:solidFill>
              </a:rPr>
              <a:t>we find that, as our corpus of utterances grows, these two occur in almost the same environments.  In contrast, there are many sentence environments in which </a:t>
            </a:r>
            <a:r>
              <a:rPr lang="en-US" sz="1800" i="1">
                <a:solidFill>
                  <a:schemeClr val="tx1">
                    <a:lumMod val="75000"/>
                    <a:lumOff val="25000"/>
                  </a:schemeClr>
                </a:solidFill>
                <a:sym typeface="Helvetica Neue"/>
              </a:rPr>
              <a:t>optometrist</a:t>
            </a:r>
            <a:r>
              <a:rPr lang="en-US" sz="1800">
                <a:solidFill>
                  <a:schemeClr val="tx1">
                    <a:lumMod val="75000"/>
                    <a:lumOff val="25000"/>
                  </a:schemeClr>
                </a:solidFill>
              </a:rPr>
              <a:t> occurs but </a:t>
            </a:r>
            <a:r>
              <a:rPr lang="en-US" sz="1800" i="1">
                <a:solidFill>
                  <a:schemeClr val="tx1">
                    <a:lumMod val="75000"/>
                    <a:lumOff val="25000"/>
                  </a:schemeClr>
                </a:solidFill>
                <a:sym typeface="Helvetica Neue"/>
              </a:rPr>
              <a:t>lawyer</a:t>
            </a:r>
            <a:r>
              <a:rPr lang="en-US" sz="1800">
                <a:solidFill>
                  <a:schemeClr val="tx1">
                    <a:lumMod val="75000"/>
                    <a:lumOff val="25000"/>
                  </a:schemeClr>
                </a:solidFill>
              </a:rPr>
              <a:t> does not...</a:t>
            </a:r>
          </a:p>
          <a:p>
            <a:pPr algn="l">
              <a:defRPr sz="2632">
                <a:latin typeface="Helvetica Neue Light"/>
                <a:ea typeface="Helvetica Neue Light"/>
                <a:cs typeface="Helvetica Neue Light"/>
                <a:sym typeface="Helvetica Neue Light"/>
              </a:defRPr>
            </a:pPr>
            <a:endParaRPr lang="en-US" sz="180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It is a question of the relative frequency of such environments, and of what we will obtain if we ask an informant to substitute any word he wishes for </a:t>
            </a:r>
            <a:r>
              <a:rPr lang="en-US" sz="1800">
                <a:solidFill>
                  <a:schemeClr val="tx1">
                    <a:lumMod val="75000"/>
                    <a:lumOff val="25000"/>
                  </a:schemeClr>
                </a:solidFill>
                <a:sym typeface="Helvetica Neue"/>
              </a:rPr>
              <a:t>optometrist</a:t>
            </a:r>
            <a:r>
              <a:rPr lang="en-US" sz="1800">
                <a:solidFill>
                  <a:schemeClr val="tx1">
                    <a:lumMod val="75000"/>
                    <a:lumOff val="25000"/>
                  </a:schemeClr>
                </a:solidFill>
              </a:rPr>
              <a:t> (not asking what words have the same meaning).  </a:t>
            </a:r>
          </a:p>
          <a:p>
            <a:pPr algn="l">
              <a:defRPr sz="2632">
                <a:latin typeface="Helvetica Neue Light"/>
                <a:ea typeface="Helvetica Neue Light"/>
                <a:cs typeface="Helvetica Neue Light"/>
                <a:sym typeface="Helvetica Neue Light"/>
              </a:defRPr>
            </a:pPr>
            <a:endParaRPr lang="en-US" sz="180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These and similar tests all measure the probability of particular environments occurring with particular elements...  If A and B have almost identical environments we say that they are synonyms.</a:t>
            </a:r>
          </a:p>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–Zellig Harris (1954)</a:t>
            </a:r>
            <a:endParaRPr lang="en-US" sz="1800" dirty="0">
              <a:solidFill>
                <a:schemeClr val="tx1">
                  <a:lumMod val="75000"/>
                  <a:lumOff val="25000"/>
                </a:schemeClr>
              </a:solidFill>
            </a:endParaRPr>
          </a:p>
        </p:txBody>
      </p:sp>
    </p:spTree>
    <p:extLst>
      <p:ext uri="{BB962C8B-B14F-4D97-AF65-F5344CB8AC3E}">
        <p14:creationId xmlns:p14="http://schemas.microsoft.com/office/powerpoint/2010/main" val="21961544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nip Single Corner Rectangle 1">
            <a:extLst>
              <a:ext uri="{FF2B5EF4-FFF2-40B4-BE49-F238E27FC236}">
                <a16:creationId xmlns:a16="http://schemas.microsoft.com/office/drawing/2014/main" id="{B448BF7C-2D5C-4E4B-8261-D690DD0B7BBC}"/>
              </a:ext>
            </a:extLst>
          </p:cNvPr>
          <p:cNvSpPr/>
          <p:nvPr/>
        </p:nvSpPr>
        <p:spPr>
          <a:xfrm>
            <a:off x="822959" y="2286000"/>
            <a:ext cx="6187441" cy="1676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highlight>
                <a:srgbClr val="FFFF00"/>
              </a:highlight>
            </a:endParaRPr>
          </a:p>
        </p:txBody>
      </p:sp>
      <p:sp>
        <p:nvSpPr>
          <p:cNvPr id="259" name="Rectangle 1026"/>
          <p:cNvSpPr txBox="1">
            <a:spLocks noGrp="1"/>
          </p:cNvSpPr>
          <p:nvPr>
            <p:ph type="title"/>
          </p:nvPr>
        </p:nvSpPr>
        <p:spPr>
          <a:xfrm>
            <a:off x="822960" y="286604"/>
            <a:ext cx="8321040" cy="1450757"/>
          </a:xfrm>
          <a:prstGeom prst="rect">
            <a:avLst/>
          </a:prstGeom>
        </p:spPr>
        <p:txBody>
          <a:bodyPr>
            <a:normAutofit fontScale="90000"/>
          </a:bodyPr>
          <a:lstStyle>
            <a:lvl1pPr defTabSz="490727">
              <a:defRPr sz="6719"/>
            </a:lvl1pPr>
          </a:lstStyle>
          <a:p>
            <a:r>
              <a:rPr dirty="0"/>
              <a:t>Intuition of distributional word similarity</a:t>
            </a:r>
          </a:p>
        </p:txBody>
      </p:sp>
      <p:sp>
        <p:nvSpPr>
          <p:cNvPr id="3" name="Content Placeholder 2">
            <a:extLst>
              <a:ext uri="{FF2B5EF4-FFF2-40B4-BE49-F238E27FC236}">
                <a16:creationId xmlns:a16="http://schemas.microsoft.com/office/drawing/2014/main" id="{92718EF9-2E0C-2D4D-A232-93209A82908B}"/>
              </a:ext>
            </a:extLst>
          </p:cNvPr>
          <p:cNvSpPr>
            <a:spLocks noGrp="1"/>
          </p:cNvSpPr>
          <p:nvPr>
            <p:ph idx="1"/>
          </p:nvPr>
        </p:nvSpPr>
        <p:spPr/>
        <p:txBody>
          <a:bodyPr>
            <a:normAutofit/>
          </a:bodyPr>
          <a:lstStyle/>
          <a:p>
            <a:r>
              <a:rPr lang="en-US" sz="2400" dirty="0"/>
              <a:t>Nida (1975) example:</a:t>
            </a:r>
            <a:br>
              <a:rPr lang="en-US" sz="2400" dirty="0"/>
            </a:br>
            <a:br>
              <a:rPr lang="en-US" sz="2400" dirty="0"/>
            </a:br>
            <a:r>
              <a:rPr lang="en-US" sz="2400" dirty="0"/>
              <a:t>A bottle of </a:t>
            </a:r>
            <a:r>
              <a:rPr lang="en-US" sz="2400" b="1" dirty="0" err="1">
                <a:ea typeface="Helvetica"/>
                <a:cs typeface="Helvetica"/>
                <a:sym typeface="Helvetica"/>
              </a:rPr>
              <a:t>tesgüino</a:t>
            </a:r>
            <a:r>
              <a:rPr lang="en-US" sz="2400" dirty="0"/>
              <a:t> is on the table</a:t>
            </a:r>
            <a:br>
              <a:rPr lang="en-US" sz="2400" dirty="0"/>
            </a:br>
            <a:r>
              <a:rPr lang="en-US" sz="2400" dirty="0"/>
              <a:t>Everybody likes </a:t>
            </a:r>
            <a:r>
              <a:rPr lang="en-US" sz="2400" b="1" dirty="0" err="1">
                <a:ea typeface="Helvetica"/>
                <a:cs typeface="Helvetica"/>
                <a:sym typeface="Helvetica"/>
              </a:rPr>
              <a:t>tesgüino</a:t>
            </a:r>
            <a:br>
              <a:rPr lang="en-US" sz="2400" b="1" dirty="0">
                <a:ea typeface="Helvetica"/>
                <a:cs typeface="Helvetica"/>
                <a:sym typeface="Helvetica"/>
              </a:rPr>
            </a:br>
            <a:r>
              <a:rPr lang="en-US" sz="2400" b="1" dirty="0" err="1">
                <a:ea typeface="Helvetica"/>
                <a:cs typeface="Helvetica"/>
                <a:sym typeface="Helvetica"/>
              </a:rPr>
              <a:t>Tesgüino</a:t>
            </a:r>
            <a:r>
              <a:rPr lang="en-US" sz="2400" dirty="0"/>
              <a:t> makes you drunk</a:t>
            </a:r>
            <a:br>
              <a:rPr lang="en-US" sz="2400" dirty="0"/>
            </a:br>
            <a:r>
              <a:rPr lang="en-US" sz="2400" dirty="0"/>
              <a:t>We make </a:t>
            </a:r>
            <a:r>
              <a:rPr lang="en-US" sz="2400" b="1" dirty="0" err="1">
                <a:ea typeface="Helvetica"/>
                <a:cs typeface="Helvetica"/>
                <a:sym typeface="Helvetica"/>
              </a:rPr>
              <a:t>tesgüino</a:t>
            </a:r>
            <a:r>
              <a:rPr lang="en-US" sz="2400" dirty="0"/>
              <a:t> out of corn.</a:t>
            </a:r>
          </a:p>
          <a:p>
            <a:r>
              <a:rPr lang="en-US" sz="2400" dirty="0"/>
              <a:t>From context words humans can guess </a:t>
            </a:r>
            <a:r>
              <a:rPr lang="en-US" sz="2400" b="1" dirty="0" err="1">
                <a:ea typeface="Helvetica"/>
                <a:cs typeface="Helvetica"/>
                <a:sym typeface="Helvetica"/>
              </a:rPr>
              <a:t>tesgüino</a:t>
            </a:r>
            <a:r>
              <a:rPr lang="en-US" sz="2400" dirty="0"/>
              <a:t> means </a:t>
            </a:r>
            <a:br>
              <a:rPr lang="en-US" sz="2400" dirty="0"/>
            </a:br>
            <a:r>
              <a:rPr lang="en-US" sz="2400" i="1" dirty="0">
                <a:ea typeface="Helvetica"/>
                <a:cs typeface="Helvetica"/>
                <a:sym typeface="Helvetica"/>
              </a:rPr>
              <a:t>an alcoholic beverage like beer</a:t>
            </a:r>
          </a:p>
          <a:p>
            <a:r>
              <a:rPr lang="en-US" sz="2400" dirty="0"/>
              <a:t>Intuition for algorithm: </a:t>
            </a:r>
            <a:br>
              <a:rPr lang="en-US" sz="2400" dirty="0"/>
            </a:br>
            <a:r>
              <a:rPr lang="en-US" sz="2400" dirty="0"/>
              <a:t>Two words are similar if they have similar word contexts.</a:t>
            </a:r>
          </a:p>
        </p:txBody>
      </p:sp>
    </p:spTree>
    <p:extLst>
      <p:ext uri="{BB962C8B-B14F-4D97-AF65-F5344CB8AC3E}">
        <p14:creationId xmlns:p14="http://schemas.microsoft.com/office/powerpoint/2010/main" val="122648275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7" name="Information Retrieval"/>
          <p:cNvSpPr txBox="1">
            <a:spLocks noGrp="1"/>
          </p:cNvSpPr>
          <p:nvPr>
            <p:ph type="title"/>
          </p:nvPr>
        </p:nvSpPr>
        <p:spPr>
          <a:xfrm>
            <a:off x="369277" y="605896"/>
            <a:ext cx="2313633" cy="5646208"/>
          </a:xfrm>
          <a:prstGeom prst="rect">
            <a:avLst/>
          </a:prstGeom>
        </p:spPr>
        <p:txBody>
          <a:bodyPr anchor="ctr">
            <a:normAutofit/>
          </a:bodyPr>
          <a:lstStyle/>
          <a:p>
            <a:r>
              <a:rPr lang="en-US" sz="3100">
                <a:solidFill>
                  <a:srgbClr val="FFFFFF"/>
                </a:solidFill>
              </a:rPr>
              <a:t>Information Retrieval</a:t>
            </a:r>
          </a:p>
        </p:txBody>
      </p:sp>
      <p:sp>
        <p:nvSpPr>
          <p:cNvPr id="85" name="Rectangle 8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8" name="Vector Space Models were initially developed in the SMART information retrieval system (Salton, 1971)…"/>
          <p:cNvSpPr txBox="1">
            <a:spLocks noGrp="1"/>
          </p:cNvSpPr>
          <p:nvPr>
            <p:ph idx="1"/>
          </p:nvPr>
        </p:nvSpPr>
        <p:spPr>
          <a:xfrm>
            <a:off x="3556512" y="605896"/>
            <a:ext cx="4810247" cy="5646208"/>
          </a:xfrm>
          <a:prstGeom prst="rect">
            <a:avLst/>
          </a:prstGeom>
        </p:spPr>
        <p:txBody>
          <a:bodyPr anchor="ctr">
            <a:normAutofit/>
          </a:bodyPr>
          <a:lstStyle/>
          <a:p>
            <a:pPr lvl="1"/>
            <a:r>
              <a:rPr sz="2400" dirty="0">
                <a:latin typeface="+mj-lt"/>
              </a:rPr>
              <a:t>Vector Space Models were initially developed in the SMART information retrieval system (Salton, 1971) </a:t>
            </a:r>
          </a:p>
          <a:p>
            <a:pPr lvl="1"/>
            <a:r>
              <a:rPr sz="2400" dirty="0">
                <a:latin typeface="+mj-lt"/>
              </a:rPr>
              <a:t>Each document in a collection is represented as point in a space (a vector in a vector space) </a:t>
            </a:r>
          </a:p>
          <a:p>
            <a:pPr lvl="1"/>
            <a:r>
              <a:rPr sz="2400" dirty="0">
                <a:latin typeface="+mj-lt"/>
              </a:rPr>
              <a:t>A user’s query is a pseudo-document and is represented as a point in the same space as the documents </a:t>
            </a:r>
          </a:p>
          <a:p>
            <a:pPr lvl="1"/>
            <a:r>
              <a:rPr sz="2400" dirty="0">
                <a:latin typeface="+mj-lt"/>
              </a:rPr>
              <a:t>Perform IR by retrieving documents whose vectors are close together in this space to the query vector </a:t>
            </a:r>
          </a:p>
        </p:txBody>
      </p:sp>
    </p:spTree>
    <p:extLst>
      <p:ext uri="{BB962C8B-B14F-4D97-AF65-F5344CB8AC3E}">
        <p14:creationId xmlns:p14="http://schemas.microsoft.com/office/powerpoint/2010/main" val="3809495475"/>
      </p:ext>
    </p:extLst>
  </p:cSld>
  <p:clrMapOvr>
    <a:masterClrMapping/>
  </p:clrMapOvr>
  <mc:AlternateContent xmlns:mc="http://schemas.openxmlformats.org/markup-compatibility/2006" xmlns:p14="http://schemas.microsoft.com/office/powerpoint/2010/main">
    <mc:Choice Requires="p14">
      <p:transition spd="slow">
        <p:circle/>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p:nvPr>
        </p:nvSpPr>
        <p:spPr>
          <a:prstGeom prst="rect">
            <a:avLst/>
          </a:prstGeom>
        </p:spPr>
        <p:txBody>
          <a:bodyPr/>
          <a:lstStyle/>
          <a:p>
            <a:r>
              <a:t>Term-Document Matrix</a:t>
            </a:r>
          </a:p>
        </p:txBody>
      </p:sp>
      <p:graphicFrame>
        <p:nvGraphicFramePr>
          <p:cNvPr id="276" name="Table"/>
          <p:cNvGraphicFramePr/>
          <p:nvPr>
            <p:extLst>
              <p:ext uri="{D42A27DB-BD31-4B8C-83A1-F6EECF244321}">
                <p14:modId xmlns:p14="http://schemas.microsoft.com/office/powerpoint/2010/main" val="2513945273"/>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306169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40" name="Rectangle 39">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503934671"/>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146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extLst>
              <p:ext uri="{D42A27DB-BD31-4B8C-83A1-F6EECF244321}">
                <p14:modId xmlns:p14="http://schemas.microsoft.com/office/powerpoint/2010/main" val="3780188168"/>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p:nvPr>
        </p:nvSpPr>
        <p:spPr>
          <a:prstGeom prst="rect">
            <a:avLst/>
          </a:prstGeom>
        </p:spPr>
        <p:txBody>
          <a:bodyPr/>
          <a:lstStyle/>
          <a:p>
            <a:r>
              <a:t>Term-Document Matrix</a:t>
            </a:r>
          </a:p>
        </p:txBody>
      </p:sp>
      <p:sp>
        <p:nvSpPr>
          <p:cNvPr id="282" name="Each column vector…"/>
          <p:cNvSpPr txBox="1"/>
          <p:nvPr/>
        </p:nvSpPr>
        <p:spPr>
          <a:xfrm>
            <a:off x="4879840" y="3106209"/>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4664048"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3374519" y="1826121"/>
            <a:ext cx="1268317" cy="4742919"/>
          </a:xfrm>
          <a:prstGeom prst="rect">
            <a:avLst/>
          </a:prstGeom>
        </p:spPr>
      </p:pic>
    </p:spTree>
    <p:extLst>
      <p:ext uri="{BB962C8B-B14F-4D97-AF65-F5344CB8AC3E}">
        <p14:creationId xmlns:p14="http://schemas.microsoft.com/office/powerpoint/2010/main" val="28937970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extLst>
              <p:ext uri="{D42A27DB-BD31-4B8C-83A1-F6EECF244321}">
                <p14:modId xmlns:p14="http://schemas.microsoft.com/office/powerpoint/2010/main" val="1332803407"/>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p:nvPr>
        </p:nvSpPr>
        <p:spPr>
          <a:prstGeom prst="rect">
            <a:avLst/>
          </a:prstGeom>
        </p:spPr>
        <p:txBody>
          <a:bodyPr/>
          <a:lstStyle/>
          <a:p>
            <a:r>
              <a:t>Term-Document Matrix</a:t>
            </a:r>
          </a:p>
        </p:txBody>
      </p:sp>
      <p:sp>
        <p:nvSpPr>
          <p:cNvPr id="292" name="Each row vector…"/>
          <p:cNvSpPr txBox="1"/>
          <p:nvPr/>
        </p:nvSpPr>
        <p:spPr>
          <a:xfrm>
            <a:off x="4765706" y="4249209"/>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4098970"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656382" y="3006446"/>
            <a:ext cx="8028944" cy="625530"/>
          </a:xfrm>
          <a:prstGeom prst="rect">
            <a:avLst/>
          </a:prstGeom>
        </p:spPr>
      </p:pic>
    </p:spTree>
    <p:extLst>
      <p:ext uri="{BB962C8B-B14F-4D97-AF65-F5344CB8AC3E}">
        <p14:creationId xmlns:p14="http://schemas.microsoft.com/office/powerpoint/2010/main" val="185260774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extLst>
              <p:ext uri="{D42A27DB-BD31-4B8C-83A1-F6EECF244321}">
                <p14:modId xmlns:p14="http://schemas.microsoft.com/office/powerpoint/2010/main" val="1337126481"/>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p:nvPr>
        </p:nvSpPr>
        <p:spPr>
          <a:prstGeom prst="rect">
            <a:avLst/>
          </a:prstGeom>
        </p:spPr>
        <p:txBody>
          <a:bodyPr/>
          <a:lstStyle/>
          <a:p>
            <a:r>
              <a:t>Term-Document Matrix</a:t>
            </a:r>
          </a:p>
        </p:txBody>
      </p:sp>
      <p:sp>
        <p:nvSpPr>
          <p:cNvPr id="300" name="The value in a cell is…"/>
          <p:cNvSpPr txBox="1"/>
          <p:nvPr/>
        </p:nvSpPr>
        <p:spPr>
          <a:xfrm>
            <a:off x="2421047"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3835456"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3315272" y="3006446"/>
            <a:ext cx="1375524" cy="625530"/>
          </a:xfrm>
          <a:prstGeom prst="rect">
            <a:avLst/>
          </a:prstGeom>
        </p:spPr>
      </p:pic>
    </p:spTree>
    <p:extLst>
      <p:ext uri="{BB962C8B-B14F-4D97-AF65-F5344CB8AC3E}">
        <p14:creationId xmlns:p14="http://schemas.microsoft.com/office/powerpoint/2010/main" val="19899783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extLst>
              <p:ext uri="{D42A27DB-BD31-4B8C-83A1-F6EECF244321}">
                <p14:modId xmlns:p14="http://schemas.microsoft.com/office/powerpoint/2010/main" val="1027856131"/>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p:nvPr>
        </p:nvSpPr>
        <p:spPr>
          <a:prstGeom prst="rect">
            <a:avLst/>
          </a:prstGeom>
        </p:spPr>
        <p:txBody>
          <a:bodyPr/>
          <a:lstStyle/>
          <a:p>
            <a:r>
              <a:t>Term-Document Matrix</a:t>
            </a:r>
          </a:p>
        </p:txBody>
      </p:sp>
      <p:sp>
        <p:nvSpPr>
          <p:cNvPr id="308" name="The length of the…"/>
          <p:cNvSpPr txBox="1"/>
          <p:nvPr/>
        </p:nvSpPr>
        <p:spPr>
          <a:xfrm>
            <a:off x="4622986"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3263501" y="4303987"/>
            <a:ext cx="1257515" cy="396264"/>
          </a:xfrm>
          <a:prstGeom prst="rect">
            <a:avLst/>
          </a:prstGeom>
        </p:spPr>
      </p:pic>
      <p:sp>
        <p:nvSpPr>
          <p:cNvPr id="311" name="}"/>
          <p:cNvSpPr txBox="1"/>
          <p:nvPr/>
        </p:nvSpPr>
        <p:spPr>
          <a:xfrm>
            <a:off x="1807972" y="1505829"/>
            <a:ext cx="1455528"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17418773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extLst>
              <p:ext uri="{D42A27DB-BD31-4B8C-83A1-F6EECF244321}">
                <p14:modId xmlns:p14="http://schemas.microsoft.com/office/powerpoint/2010/main" val="4047595006"/>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p:nvPr>
        </p:nvSpPr>
        <p:spPr>
          <a:prstGeom prst="rect">
            <a:avLst/>
          </a:prstGeom>
        </p:spPr>
        <p:txBody>
          <a:bodyPr/>
          <a:lstStyle/>
          <a:p>
            <a:r>
              <a:t>Term-Document Matrix</a:t>
            </a:r>
          </a:p>
        </p:txBody>
      </p:sp>
      <p:sp>
        <p:nvSpPr>
          <p:cNvPr id="315" name="Document vectors…"/>
          <p:cNvSpPr txBox="1"/>
          <p:nvPr/>
        </p:nvSpPr>
        <p:spPr>
          <a:xfrm>
            <a:off x="5196091"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4664048"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3303683" y="1826121"/>
            <a:ext cx="1330075" cy="4742919"/>
          </a:xfrm>
          <a:prstGeom prst="rect">
            <a:avLst/>
          </a:prstGeom>
        </p:spPr>
      </p:pic>
    </p:spTree>
    <p:extLst>
      <p:ext uri="{BB962C8B-B14F-4D97-AF65-F5344CB8AC3E}">
        <p14:creationId xmlns:p14="http://schemas.microsoft.com/office/powerpoint/2010/main" val="7760525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extLst>
              <p:ext uri="{D42A27DB-BD31-4B8C-83A1-F6EECF244321}">
                <p14:modId xmlns:p14="http://schemas.microsoft.com/office/powerpoint/2010/main" val="1464824811"/>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p:nvPr>
        </p:nvSpPr>
        <p:spPr>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3114709"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1981200" y="1826121"/>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7308110" y="1826121"/>
            <a:ext cx="1268317" cy="4742919"/>
          </a:xfrm>
          <a:prstGeom prst="rect">
            <a:avLst/>
          </a:prstGeom>
        </p:spPr>
      </p:pic>
      <p:pic>
        <p:nvPicPr>
          <p:cNvPr id="329" name="Line Line" descr="Line Line"/>
          <p:cNvPicPr>
            <a:picLocks/>
          </p:cNvPicPr>
          <p:nvPr/>
        </p:nvPicPr>
        <p:blipFill>
          <a:blip r:embed="rId4"/>
          <a:stretch>
            <a:fillRect/>
          </a:stretch>
        </p:blipFill>
        <p:spPr>
          <a:xfrm rot="18472971">
            <a:off x="5968270" y="2904477"/>
            <a:ext cx="1587056" cy="396264"/>
          </a:xfrm>
          <a:prstGeom prst="rect">
            <a:avLst/>
          </a:prstGeom>
        </p:spPr>
      </p:pic>
      <p:sp>
        <p:nvSpPr>
          <p:cNvPr id="331" name="We can measure…"/>
          <p:cNvSpPr txBox="1"/>
          <p:nvPr/>
        </p:nvSpPr>
        <p:spPr>
          <a:xfrm>
            <a:off x="3584422"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13449525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What can document similarity let you do?"/>
          <p:cNvSpPr txBox="1">
            <a:spLocks noGrp="1"/>
          </p:cNvSpPr>
          <p:nvPr>
            <p:ph type="title"/>
          </p:nvPr>
        </p:nvSpPr>
        <p:spPr>
          <a:prstGeom prst="rect">
            <a:avLst/>
          </a:prstGeom>
        </p:spPr>
        <p:txBody>
          <a:bodyPr>
            <a:normAutofit fontScale="90000"/>
          </a:bodyPr>
          <a:lstStyle>
            <a:lvl1pPr defTabSz="490727">
              <a:defRPr sz="6719"/>
            </a:lvl1pPr>
          </a:lstStyle>
          <a:p>
            <a:r>
              <a:t>What can document similarity let you do?</a:t>
            </a:r>
          </a:p>
        </p:txBody>
      </p:sp>
      <p:sp>
        <p:nvSpPr>
          <p:cNvPr id="334" name="Body"/>
          <p:cNvSpPr txBox="1">
            <a:spLocks noGrp="1"/>
          </p:cNvSpPr>
          <p:nvPr>
            <p:ph type="body" idx="1"/>
          </p:nvPr>
        </p:nvSpPr>
        <p:spPr>
          <a:prstGeom prst="rect">
            <a:avLst/>
          </a:prstGeom>
        </p:spPr>
        <p:txBody>
          <a:bodyPr/>
          <a:lstStyle/>
          <a:p>
            <a:pPr lvl="1"/>
            <a:endParaRPr/>
          </a:p>
        </p:txBody>
      </p:sp>
    </p:spTree>
    <p:extLst>
      <p:ext uri="{BB962C8B-B14F-4D97-AF65-F5344CB8AC3E}">
        <p14:creationId xmlns:p14="http://schemas.microsoft.com/office/powerpoint/2010/main" val="278063140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ctangle 2"/>
          <p:cNvSpPr txBox="1">
            <a:spLocks noGrp="1"/>
          </p:cNvSpPr>
          <p:nvPr>
            <p:ph type="title"/>
          </p:nvPr>
        </p:nvSpPr>
        <p:spPr>
          <a:prstGeom prst="rect">
            <a:avLst/>
          </a:prstGeom>
        </p:spPr>
        <p:txBody>
          <a:bodyPr>
            <a:normAutofit fontScale="90000"/>
          </a:bodyPr>
          <a:lstStyle>
            <a:lvl1pPr defTabSz="490727">
              <a:defRPr sz="6719"/>
            </a:lvl1pPr>
          </a:lstStyle>
          <a:p>
            <a:r>
              <a:t>Word similarity for plagiarism detection</a:t>
            </a:r>
          </a:p>
        </p:txBody>
      </p:sp>
      <p:pic>
        <p:nvPicPr>
          <p:cNvPr id="339" name="Picture 4" descr="Picture 4"/>
          <p:cNvPicPr>
            <a:picLocks noChangeAspect="1"/>
          </p:cNvPicPr>
          <p:nvPr/>
        </p:nvPicPr>
        <p:blipFill>
          <a:blip r:embed="rId2"/>
          <a:stretch>
            <a:fillRect/>
          </a:stretch>
        </p:blipFill>
        <p:spPr>
          <a:xfrm>
            <a:off x="190204" y="1805635"/>
            <a:ext cx="8192940" cy="5958502"/>
          </a:xfrm>
          <a:prstGeom prst="rect">
            <a:avLst/>
          </a:prstGeom>
          <a:ln w="12700">
            <a:miter lim="400000"/>
          </a:ln>
        </p:spPr>
      </p:pic>
    </p:spTree>
    <p:extLst>
      <p:ext uri="{BB962C8B-B14F-4D97-AF65-F5344CB8AC3E}">
        <p14:creationId xmlns:p14="http://schemas.microsoft.com/office/powerpoint/2010/main" val="3086028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extLst>
              <p:ext uri="{D42A27DB-BD31-4B8C-83A1-F6EECF244321}">
                <p14:modId xmlns:p14="http://schemas.microsoft.com/office/powerpoint/2010/main" val="490681936"/>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p:nvPr>
        </p:nvSpPr>
        <p:spPr>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2338691" y="3556397"/>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630721" y="5271877"/>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594827" y="2330097"/>
            <a:ext cx="8152054" cy="833923"/>
          </a:xfrm>
          <a:prstGeom prst="rect">
            <a:avLst/>
          </a:prstGeom>
        </p:spPr>
      </p:pic>
      <p:pic>
        <p:nvPicPr>
          <p:cNvPr id="349" name="Line Line" descr="Line Line"/>
          <p:cNvPicPr>
            <a:picLocks/>
          </p:cNvPicPr>
          <p:nvPr/>
        </p:nvPicPr>
        <p:blipFill>
          <a:blip r:embed="rId6"/>
          <a:stretch>
            <a:fillRect/>
          </a:stretch>
        </p:blipFill>
        <p:spPr>
          <a:xfrm rot="9182862">
            <a:off x="2059775" y="4603426"/>
            <a:ext cx="1740615" cy="396264"/>
          </a:xfrm>
          <a:prstGeom prst="rect">
            <a:avLst/>
          </a:prstGeom>
        </p:spPr>
      </p:pic>
      <p:sp>
        <p:nvSpPr>
          <p:cNvPr id="351" name="What does comparing…"/>
          <p:cNvSpPr txBox="1"/>
          <p:nvPr/>
        </p:nvSpPr>
        <p:spPr>
          <a:xfrm>
            <a:off x="3752930" y="3772047"/>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184229127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p:nvPr>
        </p:nvSpPr>
        <p:spPr>
          <a:prstGeom prst="rect">
            <a:avLst/>
          </a:prstGeom>
        </p:spPr>
        <p:txBody>
          <a:bodyPr/>
          <a:lstStyle/>
          <a:p>
            <a:r>
              <a:t>Vector comparisons</a:t>
            </a:r>
          </a:p>
        </p:txBody>
      </p:sp>
      <p:graphicFrame>
        <p:nvGraphicFramePr>
          <p:cNvPr id="356" name="Table"/>
          <p:cNvGraphicFramePr/>
          <p:nvPr>
            <p:extLst>
              <p:ext uri="{D42A27DB-BD31-4B8C-83A1-F6EECF244321}">
                <p14:modId xmlns:p14="http://schemas.microsoft.com/office/powerpoint/2010/main" val="2904178374"/>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306281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a:xfrm>
            <a:off x="822959" y="1845734"/>
            <a:ext cx="7543801" cy="4478866"/>
          </a:xfrm>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inference</a:t>
            </a:r>
          </a:p>
        </p:txBody>
      </p:sp>
    </p:spTree>
    <p:extLst>
      <p:ext uri="{BB962C8B-B14F-4D97-AF65-F5344CB8AC3E}">
        <p14:creationId xmlns:p14="http://schemas.microsoft.com/office/powerpoint/2010/main" val="9255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p:nvPr>
        </p:nvSpPr>
        <p:spPr>
          <a:prstGeom prst="rect">
            <a:avLst/>
          </a:prstGeom>
        </p:spPr>
        <p:txBody>
          <a:bodyPr/>
          <a:lstStyle/>
          <a:p>
            <a:r>
              <a:t>Vector comparisons</a:t>
            </a:r>
          </a:p>
        </p:txBody>
      </p:sp>
      <p:graphicFrame>
        <p:nvGraphicFramePr>
          <p:cNvPr id="361" name="Table"/>
          <p:cNvGraphicFramePr/>
          <p:nvPr>
            <p:extLst>
              <p:ext uri="{D42A27DB-BD31-4B8C-83A1-F6EECF244321}">
                <p14:modId xmlns:p14="http://schemas.microsoft.com/office/powerpoint/2010/main" val="4065485703"/>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4036572" y="2188788"/>
            <a:ext cx="5107428"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9406446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p:nvPr>
        </p:nvSpPr>
        <p:spPr>
          <a:prstGeom prst="rect">
            <a:avLst/>
          </a:prstGeom>
        </p:spPr>
        <p:txBody>
          <a:bodyPr/>
          <a:lstStyle/>
          <a:p>
            <a:r>
              <a:t>Vector comparisons</a:t>
            </a:r>
          </a:p>
        </p:txBody>
      </p:sp>
      <p:graphicFrame>
        <p:nvGraphicFramePr>
          <p:cNvPr id="367" name="Table"/>
          <p:cNvGraphicFramePr/>
          <p:nvPr>
            <p:extLst>
              <p:ext uri="{D42A27DB-BD31-4B8C-83A1-F6EECF244321}">
                <p14:modId xmlns:p14="http://schemas.microsoft.com/office/powerpoint/2010/main" val="696088376"/>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3954940248"/>
              </p:ext>
            </p:extLst>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60684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p:nvPr>
        </p:nvSpPr>
        <p:spPr>
          <a:prstGeom prst="rect">
            <a:avLst/>
          </a:prstGeom>
        </p:spPr>
        <p:txBody>
          <a:bodyPr/>
          <a:lstStyle/>
          <a:p>
            <a:r>
              <a:t>Vector comparisons</a:t>
            </a:r>
          </a:p>
        </p:txBody>
      </p:sp>
      <p:graphicFrame>
        <p:nvGraphicFramePr>
          <p:cNvPr id="373" name="Table"/>
          <p:cNvGraphicFramePr/>
          <p:nvPr>
            <p:extLst>
              <p:ext uri="{D42A27DB-BD31-4B8C-83A1-F6EECF244321}">
                <p14:modId xmlns:p14="http://schemas.microsoft.com/office/powerpoint/2010/main" val="864707109"/>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extLst>
              <p:ext uri="{D42A27DB-BD31-4B8C-83A1-F6EECF244321}">
                <p14:modId xmlns:p14="http://schemas.microsoft.com/office/powerpoint/2010/main" val="1334610121"/>
              </p:ext>
            </p:extLst>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5100549" y="5178292"/>
            <a:ext cx="221215"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6780304" y="2917376"/>
            <a:ext cx="211597"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7469243" y="3957032"/>
            <a:ext cx="208391"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5255673"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6724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4687420" y="3556804"/>
            <a:ext cx="1282532"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7024189" y="3261422"/>
            <a:ext cx="1181542"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5802962" y="1746009"/>
            <a:ext cx="1561454"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712418" y="5527928"/>
            <a:ext cx="2884490" cy="1340790"/>
          </a:xfrm>
          <a:prstGeom prst="rect">
            <a:avLst/>
          </a:prstGeom>
          <a:ln w="12700">
            <a:miter lim="400000"/>
          </a:ln>
        </p:spPr>
      </p:pic>
      <p:sp>
        <p:nvSpPr>
          <p:cNvPr id="384" name="Euclidean distance : vectors u, v of dimension N"/>
          <p:cNvSpPr txBox="1"/>
          <p:nvPr/>
        </p:nvSpPr>
        <p:spPr>
          <a:xfrm>
            <a:off x="94926" y="5200669"/>
            <a:ext cx="3888180"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46115523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p:nvPr>
        </p:nvSpPr>
        <p:spPr>
          <a:prstGeom prst="rect">
            <a:avLst/>
          </a:prstGeom>
        </p:spPr>
        <p:txBody>
          <a:bodyPr/>
          <a:lstStyle/>
          <a:p>
            <a:r>
              <a:t>Vector comparisons</a:t>
            </a:r>
          </a:p>
        </p:txBody>
      </p:sp>
      <p:graphicFrame>
        <p:nvGraphicFramePr>
          <p:cNvPr id="387" name="Table"/>
          <p:cNvGraphicFramePr/>
          <p:nvPr>
            <p:extLst>
              <p:ext uri="{D42A27DB-BD31-4B8C-83A1-F6EECF244321}">
                <p14:modId xmlns:p14="http://schemas.microsoft.com/office/powerpoint/2010/main" val="3914358384"/>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extLst>
              <p:ext uri="{D42A27DB-BD31-4B8C-83A1-F6EECF244321}">
                <p14:modId xmlns:p14="http://schemas.microsoft.com/office/powerpoint/2010/main" val="2124346121"/>
              </p:ext>
            </p:extLst>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4609452" y="5178292"/>
            <a:ext cx="120545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6828177" y="2930218"/>
            <a:ext cx="102111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7163833" y="3954434"/>
            <a:ext cx="188917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5255673"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6724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4687420" y="3556804"/>
            <a:ext cx="1282532"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7024189" y="3261422"/>
            <a:ext cx="1181542"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5802962" y="1746009"/>
            <a:ext cx="1561454"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712418" y="5527928"/>
            <a:ext cx="2884490" cy="1340790"/>
          </a:xfrm>
          <a:prstGeom prst="rect">
            <a:avLst/>
          </a:prstGeom>
          <a:ln w="12700">
            <a:miter lim="400000"/>
          </a:ln>
        </p:spPr>
      </p:pic>
      <p:sp>
        <p:nvSpPr>
          <p:cNvPr id="398" name="Euclidean distance : vectors u, v of dimension N"/>
          <p:cNvSpPr txBox="1"/>
          <p:nvPr/>
        </p:nvSpPr>
        <p:spPr>
          <a:xfrm>
            <a:off x="94926" y="5200669"/>
            <a:ext cx="3888180" cy="33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6130005"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9027271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p:nvPr>
        </p:nvSpPr>
        <p:spPr>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extLst>
              <p:ext uri="{D42A27DB-BD31-4B8C-83A1-F6EECF244321}">
                <p14:modId xmlns:p14="http://schemas.microsoft.com/office/powerpoint/2010/main" val="1439434071"/>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extLst>
              <p:ext uri="{D42A27DB-BD31-4B8C-83A1-F6EECF244321}">
                <p14:modId xmlns:p14="http://schemas.microsoft.com/office/powerpoint/2010/main" val="46081299"/>
              </p:ext>
            </p:extLst>
          </p:nvPr>
        </p:nvGraphicFramePr>
        <p:xfrm>
          <a:off x="3711449" y="2065667"/>
          <a:ext cx="958520" cy="3093232"/>
        </p:xfrm>
        <a:graphic>
          <a:graphicData uri="http://schemas.openxmlformats.org/drawingml/2006/table">
            <a:tbl>
              <a:tblPr firstRow="1">
                <a:tableStyleId>{3C2FFA5D-87B4-456A-9821-1D502468CF0F}</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5356641" y="3172667"/>
            <a:ext cx="2698469" cy="879234"/>
          </a:xfrm>
          <a:prstGeom prst="rect">
            <a:avLst/>
          </a:prstGeom>
          <a:ln w="12700">
            <a:miter lim="400000"/>
          </a:ln>
        </p:spPr>
      </p:pic>
    </p:spTree>
    <p:extLst>
      <p:ext uri="{BB962C8B-B14F-4D97-AF65-F5344CB8AC3E}">
        <p14:creationId xmlns:p14="http://schemas.microsoft.com/office/powerpoint/2010/main" val="231565269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p:nvPr>
        </p:nvSpPr>
        <p:spPr>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extLst>
              <p:ext uri="{D42A27DB-BD31-4B8C-83A1-F6EECF244321}">
                <p14:modId xmlns:p14="http://schemas.microsoft.com/office/powerpoint/2010/main" val="71482672"/>
              </p:ext>
            </p:extLst>
          </p:nvPr>
        </p:nvGraphicFramePr>
        <p:xfrm>
          <a:off x="716882" y="2065667"/>
          <a:ext cx="3093117" cy="3093232"/>
        </p:xfrm>
        <a:graphic>
          <a:graphicData uri="http://schemas.openxmlformats.org/drawingml/2006/table">
            <a:tbl>
              <a:tblPr firstRow="1" firstCol="1">
                <a:tableStyleId>{3C2FFA5D-87B4-456A-9821-1D502468CF0F}</a:tableStyleId>
              </a:tblPr>
              <a:tblGrid>
                <a:gridCol w="1031039">
                  <a:extLst>
                    <a:ext uri="{9D8B030D-6E8A-4147-A177-3AD203B41FA5}">
                      <a16:colId xmlns:a16="http://schemas.microsoft.com/office/drawing/2014/main" val="20000"/>
                    </a:ext>
                  </a:extLst>
                </a:gridCol>
                <a:gridCol w="1031039">
                  <a:extLst>
                    <a:ext uri="{9D8B030D-6E8A-4147-A177-3AD203B41FA5}">
                      <a16:colId xmlns:a16="http://schemas.microsoft.com/office/drawing/2014/main" val="20001"/>
                    </a:ext>
                  </a:extLst>
                </a:gridCol>
                <a:gridCol w="1031039">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extLst>
              <p:ext uri="{D42A27DB-BD31-4B8C-83A1-F6EECF244321}">
                <p14:modId xmlns:p14="http://schemas.microsoft.com/office/powerpoint/2010/main" val="1860970884"/>
              </p:ext>
            </p:extLst>
          </p:nvPr>
        </p:nvGraphicFramePr>
        <p:xfrm>
          <a:off x="3995282" y="2065667"/>
          <a:ext cx="958520" cy="3093232"/>
        </p:xfrm>
        <a:graphic>
          <a:graphicData uri="http://schemas.openxmlformats.org/drawingml/2006/table">
            <a:tbl>
              <a:tblPr firstRow="1">
                <a:tableStyleId>{3C2FFA5D-87B4-456A-9821-1D502468CF0F}</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a:sym typeface="Helvetica Neue"/>
                        </a:rPr>
                        <a:t>||u||</a:t>
                      </a:r>
                      <a:endParaRPr sz="2400" b="1" baseline="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dirty="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5356641" y="3172667"/>
            <a:ext cx="2698469" cy="879234"/>
          </a:xfrm>
          <a:prstGeom prst="rect">
            <a:avLst/>
          </a:prstGeom>
          <a:ln w="12700">
            <a:miter lim="400000"/>
          </a:ln>
        </p:spPr>
      </p:pic>
      <p:sp>
        <p:nvSpPr>
          <p:cNvPr id="410" name="Divide each vector by its L2 length"/>
          <p:cNvSpPr txBox="1"/>
          <p:nvPr/>
        </p:nvSpPr>
        <p:spPr>
          <a:xfrm>
            <a:off x="1088775" y="5984042"/>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78862398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p:nvPr>
        </p:nvSpPr>
        <p:spPr>
          <a:prstGeom prst="rect">
            <a:avLst/>
          </a:prstGeom>
        </p:spPr>
        <p:txBody>
          <a:bodyPr/>
          <a:lstStyle/>
          <a:p>
            <a:r>
              <a:t>Vector comparisons</a:t>
            </a:r>
          </a:p>
        </p:txBody>
      </p:sp>
      <p:graphicFrame>
        <p:nvGraphicFramePr>
          <p:cNvPr id="413" name="Table"/>
          <p:cNvGraphicFramePr/>
          <p:nvPr/>
        </p:nvGraphicFramePr>
        <p:xfrm>
          <a:off x="716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400128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p:nvPr>
        </p:nvSpPr>
        <p:spPr>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extLst>
              <p:ext uri="{D42A27DB-BD31-4B8C-83A1-F6EECF244321}">
                <p14:modId xmlns:p14="http://schemas.microsoft.com/office/powerpoint/2010/main" val="3576382488"/>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3929992" y="1894933"/>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5839420" y="2137406"/>
            <a:ext cx="120545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6915145" y="2545077"/>
            <a:ext cx="102111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7064442" y="3745559"/>
            <a:ext cx="188917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43041" y="5607001"/>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41008868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p:nvPr>
        </p:nvSpPr>
        <p:spPr>
          <a:prstGeom prst="rect">
            <a:avLst/>
          </a:prstGeom>
        </p:spPr>
        <p:txBody>
          <a:bodyPr/>
          <a:lstStyle/>
          <a:p>
            <a:r>
              <a:t>Cosine Distance</a:t>
            </a:r>
          </a:p>
        </p:txBody>
      </p:sp>
      <p:graphicFrame>
        <p:nvGraphicFramePr>
          <p:cNvPr id="427" name="Scatter Chart"/>
          <p:cNvGraphicFramePr/>
          <p:nvPr/>
        </p:nvGraphicFramePr>
        <p:xfrm>
          <a:off x="3929992" y="1894933"/>
          <a:ext cx="4640918" cy="4737013"/>
        </p:xfrm>
        <a:graphic>
          <a:graphicData uri="http://schemas.openxmlformats.org/drawingml/2006/chart">
            <c:chart xmlns:c="http://schemas.openxmlformats.org/drawingml/2006/chart" xmlns:r="http://schemas.openxmlformats.org/officeDocument/2006/relationships" r:id="rId2"/>
          </a:graphicData>
        </a:graphic>
      </p:graphicFrame>
      <p:pic>
        <p:nvPicPr>
          <p:cNvPr id="428" name="Image" descr="Image"/>
          <p:cNvPicPr>
            <a:picLocks noChangeAspect="1"/>
          </p:cNvPicPr>
          <p:nvPr/>
        </p:nvPicPr>
        <p:blipFill>
          <a:blip r:embed="rId3"/>
          <a:stretch>
            <a:fillRect/>
          </a:stretch>
        </p:blipFill>
        <p:spPr>
          <a:xfrm>
            <a:off x="-154820" y="1842429"/>
            <a:ext cx="4139269" cy="1310024"/>
          </a:xfrm>
          <a:prstGeom prst="rect">
            <a:avLst/>
          </a:prstGeom>
          <a:ln w="12700">
            <a:miter lim="400000"/>
          </a:ln>
        </p:spPr>
      </p:pic>
      <p:sp>
        <p:nvSpPr>
          <p:cNvPr id="429" name="A = Superb"/>
          <p:cNvSpPr txBox="1"/>
          <p:nvPr/>
        </p:nvSpPr>
        <p:spPr>
          <a:xfrm>
            <a:off x="5839420" y="2137406"/>
            <a:ext cx="120545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6915145" y="2545077"/>
            <a:ext cx="102111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7064442" y="3745559"/>
            <a:ext cx="188917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43069" y="4092377"/>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4"/>
          <a:stretch>
            <a:fillRect/>
          </a:stretch>
        </p:blipFill>
        <p:spPr>
          <a:xfrm rot="16200000">
            <a:off x="857575" y="3411965"/>
            <a:ext cx="833840" cy="396263"/>
          </a:xfrm>
          <a:prstGeom prst="rect">
            <a:avLst/>
          </a:prstGeom>
        </p:spPr>
      </p:pic>
      <p:pic>
        <p:nvPicPr>
          <p:cNvPr id="435" name="Line Line" descr="Line Line"/>
          <p:cNvPicPr>
            <a:picLocks/>
          </p:cNvPicPr>
          <p:nvPr/>
        </p:nvPicPr>
        <p:blipFill>
          <a:blip r:embed="rId4"/>
          <a:stretch>
            <a:fillRect/>
          </a:stretch>
        </p:blipFill>
        <p:spPr>
          <a:xfrm rot="16200000">
            <a:off x="2673796" y="3456927"/>
            <a:ext cx="833841" cy="396264"/>
          </a:xfrm>
          <a:prstGeom prst="rect">
            <a:avLst/>
          </a:prstGeom>
        </p:spPr>
      </p:pic>
      <p:sp>
        <p:nvSpPr>
          <p:cNvPr id="437" name="Line"/>
          <p:cNvSpPr/>
          <p:nvPr/>
        </p:nvSpPr>
        <p:spPr>
          <a:xfrm flipV="1">
            <a:off x="4855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4852120"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5337316" y="4965186"/>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44471" y="5799496"/>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1143806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extLst>
              <p:ext uri="{D42A27DB-BD31-4B8C-83A1-F6EECF244321}">
                <p14:modId xmlns:p14="http://schemas.microsoft.com/office/powerpoint/2010/main" val="1561643656"/>
              </p:ext>
            </p:extLst>
          </p:nvPr>
        </p:nvGraphicFramePr>
        <p:xfrm>
          <a:off x="678355" y="1830586"/>
          <a:ext cx="7984998" cy="4733984"/>
        </p:xfrm>
        <a:graphic>
          <a:graphicData uri="http://schemas.openxmlformats.org/drawingml/2006/table">
            <a:tbl>
              <a:tblPr firstRow="1" firstCol="1">
                <a:tableStyleId>{3C2FFA5D-87B4-456A-9821-1D502468CF0F}</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001809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a:xfrm>
            <a:off x="822960" y="1845734"/>
            <a:ext cx="7543800" cy="4725662"/>
          </a:xfrm>
        </p:spPr>
        <p:txBody>
          <a:bodyPr>
            <a:normAutofit lnSpcReduction="10000"/>
          </a:bodyPr>
          <a:lstStyle/>
          <a:p>
            <a:pPr marL="0" indent="0">
              <a:buNone/>
            </a:pPr>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pPr marL="0" indent="0">
              <a:buNone/>
            </a:pPr>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786141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extLst>
              <p:ext uri="{D42A27DB-BD31-4B8C-83A1-F6EECF244321}">
                <p14:modId xmlns:p14="http://schemas.microsoft.com/office/powerpoint/2010/main" val="1777939199"/>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618506" y="2993603"/>
            <a:ext cx="8104696" cy="625530"/>
          </a:xfrm>
          <a:prstGeom prst="rect">
            <a:avLst/>
          </a:prstGeom>
        </p:spPr>
      </p:pic>
      <p:sp>
        <p:nvSpPr>
          <p:cNvPr id="452" name="AKA Term-Context Matrix"/>
          <p:cNvSpPr txBox="1"/>
          <p:nvPr/>
        </p:nvSpPr>
        <p:spPr>
          <a:xfrm>
            <a:off x="5715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2256773" y="4547061"/>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4439063" y="3975439"/>
            <a:ext cx="1002821" cy="396264"/>
          </a:xfrm>
          <a:prstGeom prst="rect">
            <a:avLst/>
          </a:prstGeom>
        </p:spPr>
      </p:pic>
    </p:spTree>
    <p:extLst>
      <p:ext uri="{BB962C8B-B14F-4D97-AF65-F5344CB8AC3E}">
        <p14:creationId xmlns:p14="http://schemas.microsoft.com/office/powerpoint/2010/main" val="3142622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extLst>
              <p:ext uri="{D42A27DB-BD31-4B8C-83A1-F6EECF244321}">
                <p14:modId xmlns:p14="http://schemas.microsoft.com/office/powerpoint/2010/main" val="3558598375"/>
              </p:ext>
            </p:extLst>
          </p:nvPr>
        </p:nvGraphicFramePr>
        <p:xfrm>
          <a:off x="678355" y="1830586"/>
          <a:ext cx="7984998" cy="4733984"/>
        </p:xfrm>
        <a:graphic>
          <a:graphicData uri="http://schemas.openxmlformats.org/drawingml/2006/table">
            <a:tbl>
              <a:tblPr firstRow="1" firstCol="1">
                <a:tableStyleId>{3C2FFA5D-87B4-456A-9821-1D502468CF0F}</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r>
                        <a:rPr lang="en-US" sz="1500" dirty="0"/>
                        <a:t>back</a:t>
                      </a: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2136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2499816" y="3855926"/>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1979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5715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83012275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381000" y="2667000"/>
            <a:ext cx="8534400"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475333" y="1783187"/>
            <a:ext cx="8193333" cy="26593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extLst>
              <p:ext uri="{D42A27DB-BD31-4B8C-83A1-F6EECF244321}">
                <p14:modId xmlns:p14="http://schemas.microsoft.com/office/powerpoint/2010/main" val="2452527118"/>
              </p:ext>
            </p:extLst>
          </p:nvPr>
        </p:nvGraphicFramePr>
        <p:xfrm>
          <a:off x="579501" y="4902849"/>
          <a:ext cx="7984998" cy="1183496"/>
        </p:xfrm>
        <a:graphic>
          <a:graphicData uri="http://schemas.openxmlformats.org/drawingml/2006/table">
            <a:tbl>
              <a:tblPr firstRow="1" firstCol="1">
                <a:tableStyleId>{3C2FFA5D-87B4-456A-9821-1D502468CF0F}</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9592615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822960" y="4524446"/>
            <a:ext cx="7358063"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30313133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F3028"/>
        </a:solidFill>
        <a:effectLst/>
      </p:bgPr>
    </p:bg>
    <p:spTree>
      <p:nvGrpSpPr>
        <p:cNvPr id="1" name=""/>
        <p:cNvGrpSpPr/>
        <p:nvPr/>
      </p:nvGrpSpPr>
      <p:grpSpPr>
        <a:xfrm>
          <a:off x="0" y="0"/>
          <a:ext cx="0" cy="0"/>
          <a:chOff x="0" y="0"/>
          <a:chExt cx="0" cy="0"/>
        </a:xfrm>
      </p:grpSpPr>
      <p:pic>
        <p:nvPicPr>
          <p:cNvPr id="481" name="Screenshot 2018-06-07 20.08.45.png" descr="Screenshot 2018-06-07 20.08.45.png"/>
          <p:cNvPicPr>
            <a:picLocks noChangeAspect="1"/>
          </p:cNvPicPr>
          <p:nvPr/>
        </p:nvPicPr>
        <p:blipFill>
          <a:blip r:embed="rId2"/>
          <a:srcRect l="1435" t="717" b="717"/>
          <a:stretch>
            <a:fillRect/>
          </a:stretch>
        </p:blipFill>
        <p:spPr>
          <a:xfrm>
            <a:off x="2199130" y="-166222"/>
            <a:ext cx="11309562" cy="2292711"/>
          </a:xfrm>
          <a:prstGeom prst="rect">
            <a:avLst/>
          </a:prstGeom>
          <a:ln w="12700">
            <a:miter lim="400000"/>
          </a:ln>
          <a:effectLst>
            <a:reflection stA="50000" endPos="40000" dir="5400000" sy="-100000" algn="bl" rotWithShape="0"/>
          </a:effectLst>
        </p:spPr>
      </p:pic>
      <p:pic>
        <p:nvPicPr>
          <p:cNvPr id="482" name="Screenshot 2018-06-07 20.07.05.png" descr="Screenshot 2018-06-07 20.07.05.png"/>
          <p:cNvPicPr>
            <a:picLocks noChangeAspect="1"/>
          </p:cNvPicPr>
          <p:nvPr/>
        </p:nvPicPr>
        <p:blipFill>
          <a:blip r:embed="rId3"/>
          <a:stretch>
            <a:fillRect/>
          </a:stretch>
        </p:blipFill>
        <p:spPr>
          <a:xfrm>
            <a:off x="365466" y="1902015"/>
            <a:ext cx="8413068" cy="2533963"/>
          </a:xfrm>
          <a:prstGeom prst="rect">
            <a:avLst/>
          </a:prstGeom>
          <a:ln w="12700">
            <a:miter lim="400000"/>
          </a:ln>
        </p:spPr>
      </p:pic>
      <p:pic>
        <p:nvPicPr>
          <p:cNvPr id="483" name="Screenshot 2018-06-07 20.08.13.png" descr="Screenshot 2018-06-07 20.08.13.png"/>
          <p:cNvPicPr>
            <a:picLocks noChangeAspect="1"/>
          </p:cNvPicPr>
          <p:nvPr/>
        </p:nvPicPr>
        <p:blipFill>
          <a:blip r:embed="rId4"/>
          <a:stretch>
            <a:fillRect/>
          </a:stretch>
        </p:blipFill>
        <p:spPr>
          <a:xfrm>
            <a:off x="-126596" y="4280354"/>
            <a:ext cx="9477973" cy="2569458"/>
          </a:xfrm>
          <a:prstGeom prst="rect">
            <a:avLst/>
          </a:prstGeom>
          <a:ln w="12700">
            <a:miter lim="400000"/>
          </a:ln>
        </p:spPr>
      </p:pic>
      <p:sp>
        <p:nvSpPr>
          <p:cNvPr id="3" name="Rectangle 2">
            <a:extLst>
              <a:ext uri="{FF2B5EF4-FFF2-40B4-BE49-F238E27FC236}">
                <a16:creationId xmlns:a16="http://schemas.microsoft.com/office/drawing/2014/main" id="{4D24B461-08FD-A941-8059-2C1913F020D5}"/>
              </a:ext>
            </a:extLst>
          </p:cNvPr>
          <p:cNvSpPr/>
          <p:nvPr/>
        </p:nvSpPr>
        <p:spPr>
          <a:xfrm>
            <a:off x="-3048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278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Using syntax to define a word’s context"/>
          <p:cNvSpPr txBox="1">
            <a:spLocks noGrp="1"/>
          </p:cNvSpPr>
          <p:nvPr>
            <p:ph type="title"/>
          </p:nvPr>
        </p:nvSpPr>
        <p:spPr>
          <a:prstGeom prst="rect">
            <a:avLst/>
          </a:prstGeom>
        </p:spPr>
        <p:txBody>
          <a:bodyPr>
            <a:normAutofit fontScale="90000"/>
          </a:bodyPr>
          <a:lstStyle>
            <a:lvl1pPr defTabSz="490727">
              <a:defRPr sz="6719"/>
            </a:lvl1pPr>
          </a:lstStyle>
          <a:p>
            <a:r>
              <a:t>Using syntax to define a word’s context</a:t>
            </a:r>
          </a:p>
        </p:txBody>
      </p:sp>
      <p:sp>
        <p:nvSpPr>
          <p:cNvPr id="486" name="Zellig Harris (1968) “The meaning of entities, and the meaning of grammatical relations among them, is related to the restriction of combinations of these entities relative to other entities”…"/>
          <p:cNvSpPr txBox="1">
            <a:spLocks noGrp="1"/>
          </p:cNvSpPr>
          <p:nvPr>
            <p:ph type="body" idx="1"/>
          </p:nvPr>
        </p:nvSpPr>
        <p:spPr>
          <a:xfrm>
            <a:off x="669727" y="1826121"/>
            <a:ext cx="7804547" cy="4420195"/>
          </a:xfrm>
          <a:prstGeom prst="rect">
            <a:avLst/>
          </a:prstGeom>
        </p:spPr>
        <p:txBody>
          <a:bodyPr anchor="t">
            <a:normAutofit/>
          </a:bodyPr>
          <a:lstStyle/>
          <a:p>
            <a:r>
              <a:rPr sz="2400" dirty="0" err="1"/>
              <a:t>Zellig</a:t>
            </a:r>
            <a:r>
              <a:rPr sz="2400" dirty="0"/>
              <a:t> Harris (1968) “The meaning of entities, and the meaning of grammatical relations among them, is related to the restriction of combinations of these entities relative to other entities”</a:t>
            </a:r>
          </a:p>
          <a:p>
            <a:r>
              <a:rPr sz="2400" b="1" dirty="0">
                <a:ea typeface="Helvetica"/>
                <a:cs typeface="Helvetica"/>
                <a:sym typeface="Helvetica"/>
              </a:rPr>
              <a:t>Duty</a:t>
            </a:r>
            <a:r>
              <a:rPr sz="2400" dirty="0"/>
              <a:t> and </a:t>
            </a:r>
            <a:r>
              <a:rPr sz="2400" b="1" dirty="0">
                <a:ea typeface="Helvetica"/>
                <a:cs typeface="Helvetica"/>
                <a:sym typeface="Helvetica"/>
              </a:rPr>
              <a:t>Responsibility</a:t>
            </a:r>
            <a:r>
              <a:rPr sz="2400" dirty="0"/>
              <a:t> have similar syntactic distributions</a:t>
            </a:r>
          </a:p>
        </p:txBody>
      </p:sp>
      <p:graphicFrame>
        <p:nvGraphicFramePr>
          <p:cNvPr id="487" name="Table"/>
          <p:cNvGraphicFramePr/>
          <p:nvPr>
            <p:extLst>
              <p:ext uri="{D42A27DB-BD31-4B8C-83A1-F6EECF244321}">
                <p14:modId xmlns:p14="http://schemas.microsoft.com/office/powerpoint/2010/main" val="3902518933"/>
              </p:ext>
            </p:extLst>
          </p:nvPr>
        </p:nvGraphicFramePr>
        <p:xfrm>
          <a:off x="778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27230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9" name="Co-occurrence vectors based on syntactic dependencies"/>
          <p:cNvSpPr txBox="1">
            <a:spLocks noGrp="1"/>
          </p:cNvSpPr>
          <p:nvPr>
            <p:ph type="title"/>
          </p:nvPr>
        </p:nvSpPr>
        <p:spPr>
          <a:prstGeom prst="rect">
            <a:avLst/>
          </a:prstGeom>
        </p:spPr>
        <p:txBody>
          <a:bodyPr>
            <a:normAutofit fontScale="90000"/>
          </a:bodyPr>
          <a:lstStyle>
            <a:lvl1pPr defTabSz="467359">
              <a:defRPr sz="6400"/>
            </a:lvl1pPr>
          </a:lstStyle>
          <a:p>
            <a:r>
              <a:t>Co-occurrence vectors based on syntactic dependencies</a:t>
            </a:r>
          </a:p>
        </p:txBody>
      </p:sp>
      <p:pic>
        <p:nvPicPr>
          <p:cNvPr id="490" name="Picture 1028" descr="Picture 1028"/>
          <p:cNvPicPr>
            <a:picLocks noChangeAspect="1"/>
          </p:cNvPicPr>
          <p:nvPr/>
        </p:nvPicPr>
        <p:blipFill>
          <a:blip r:embed="rId2"/>
          <a:stretch>
            <a:fillRect/>
          </a:stretch>
        </p:blipFill>
        <p:spPr>
          <a:xfrm>
            <a:off x="-74237" y="2579808"/>
            <a:ext cx="9346053" cy="2912823"/>
          </a:xfrm>
          <a:prstGeom prst="rect">
            <a:avLst/>
          </a:prstGeom>
          <a:ln w="12700">
            <a:miter lim="400000"/>
          </a:ln>
        </p:spPr>
      </p:pic>
      <p:sp>
        <p:nvSpPr>
          <p:cNvPr id="491" name="Dekang Lin, 1998 “Automatic Retrieval and Clustering of Similar Words”"/>
          <p:cNvSpPr txBox="1"/>
          <p:nvPr/>
        </p:nvSpPr>
        <p:spPr>
          <a:xfrm>
            <a:off x="166255" y="1939869"/>
            <a:ext cx="9262633" cy="39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000"/>
            </a:lvl1pPr>
          </a:lstStyle>
          <a:p>
            <a:r>
              <a:rPr sz="2109"/>
              <a:t>Dekang Lin, 1998 “Automatic Retrieval and Clustering of Similar Words”</a:t>
            </a:r>
          </a:p>
        </p:txBody>
      </p:sp>
    </p:spTree>
    <p:extLst>
      <p:ext uri="{BB962C8B-B14F-4D97-AF65-F5344CB8AC3E}">
        <p14:creationId xmlns:p14="http://schemas.microsoft.com/office/powerpoint/2010/main" val="91985686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066389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marL="0" indent="0" algn="ctr">
              <a:buSzTx/>
              <a:buNone/>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1256631" y="2755741"/>
            <a:ext cx="1269773" cy="396263"/>
          </a:xfrm>
          <a:prstGeom prst="rect">
            <a:avLst/>
          </a:prstGeom>
        </p:spPr>
      </p:pic>
      <p:pic>
        <p:nvPicPr>
          <p:cNvPr id="502" name="Line Line" descr="Line Line"/>
          <p:cNvPicPr>
            <a:picLocks/>
          </p:cNvPicPr>
          <p:nvPr/>
        </p:nvPicPr>
        <p:blipFill>
          <a:blip r:embed="rId4"/>
          <a:stretch>
            <a:fillRect/>
          </a:stretch>
        </p:blipFill>
        <p:spPr>
          <a:xfrm rot="14380690">
            <a:off x="6208418" y="3407034"/>
            <a:ext cx="1073929" cy="396264"/>
          </a:xfrm>
          <a:prstGeom prst="rect">
            <a:avLst/>
          </a:prstGeom>
        </p:spPr>
      </p:pic>
      <p:sp>
        <p:nvSpPr>
          <p:cNvPr id="504" name="How often a…"/>
          <p:cNvSpPr txBox="1"/>
          <p:nvPr/>
        </p:nvSpPr>
        <p:spPr>
          <a:xfrm>
            <a:off x="327794"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5223140"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379628365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learn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35658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lemma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2777949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How do we get dense vectors?"/>
          <p:cNvSpPr txBox="1">
            <a:spLocks noGrp="1"/>
          </p:cNvSpPr>
          <p:nvPr>
            <p:ph type="title"/>
          </p:nvPr>
        </p:nvSpPr>
        <p:spPr>
          <a:prstGeom prst="rect">
            <a:avLst/>
          </a:prstGeom>
        </p:spPr>
        <p:txBody>
          <a:bodyPr>
            <a:normAutofit fontScale="90000"/>
          </a:bodyPr>
          <a:lstStyle>
            <a:lvl1pPr defTabSz="490727">
              <a:defRPr sz="6719"/>
            </a:lvl1pPr>
          </a:lstStyle>
          <a:p>
            <a:r>
              <a:t>How do we get dense vectors?</a:t>
            </a:r>
          </a:p>
        </p:txBody>
      </p:sp>
      <p:sp>
        <p:nvSpPr>
          <p:cNvPr id="515" name="One recipe: train a classifier!…"/>
          <p:cNvSpPr txBox="1">
            <a:spLocks noGrp="1"/>
          </p:cNvSpPr>
          <p:nvPr>
            <p:ph type="body" idx="1"/>
          </p:nvPr>
        </p:nvSpPr>
        <p:spPr>
          <a:prstGeom prst="rect">
            <a:avLst/>
          </a:prstGeom>
        </p:spPr>
        <p:txBody>
          <a:bodyPr>
            <a:normAutofit fontScale="77500" lnSpcReduction="20000"/>
          </a:bodyPr>
          <a:lstStyle/>
          <a:p>
            <a:pPr marL="0" indent="0" defTabSz="390213">
              <a:spcBef>
                <a:spcPts val="2742"/>
              </a:spcBef>
              <a:buSzTx/>
              <a:buNone/>
              <a:defRPr sz="3040" b="1">
                <a:latin typeface="Helvetica"/>
                <a:ea typeface="Helvetica"/>
                <a:cs typeface="Helvetica"/>
                <a:sym typeface="Helvetica"/>
              </a:defRPr>
            </a:pPr>
            <a:r>
              <a:t>One recipe: train a classifier!</a:t>
            </a:r>
          </a:p>
          <a:p>
            <a:pPr marL="0" indent="0" defTabSz="390213">
              <a:spcBef>
                <a:spcPts val="2742"/>
              </a:spcBef>
              <a:buSzTx/>
              <a:buNone/>
              <a:defRPr sz="3040"/>
            </a:pPr>
            <a:r>
              <a:t>1. Treat the target word and a neighboring context word as positive examples. </a:t>
            </a:r>
          </a:p>
          <a:p>
            <a:pPr marL="0" indent="0" defTabSz="390213">
              <a:spcBef>
                <a:spcPts val="2742"/>
              </a:spcBef>
              <a:buSzTx/>
              <a:buNone/>
              <a:defRPr sz="3040"/>
            </a:pPr>
            <a:r>
              <a:t>2. Randomly sample other words in the lexicon to get negative samples.</a:t>
            </a:r>
          </a:p>
          <a:p>
            <a:pPr marL="0" indent="0" defTabSz="390213">
              <a:spcBef>
                <a:spcPts val="2742"/>
              </a:spcBef>
              <a:buSzTx/>
              <a:buNone/>
              <a:defRPr sz="3040"/>
            </a:pPr>
            <a:r>
              <a:t>3. Use logistic regression (similar to Perceptron, but output values range between 0-1) to train a classifier to distinguish those two cases. </a:t>
            </a:r>
          </a:p>
          <a:p>
            <a:pPr marL="0" indent="0" defTabSz="390213">
              <a:spcBef>
                <a:spcPts val="2742"/>
              </a:spcBef>
              <a:buSzTx/>
              <a:buNone/>
              <a:defRPr sz="3040"/>
            </a:pPr>
            <a:r>
              <a:t>4. Use the </a:t>
            </a:r>
            <a:r>
              <a:rPr b="1">
                <a:latin typeface="Helvetica"/>
                <a:ea typeface="Helvetica"/>
                <a:cs typeface="Helvetica"/>
                <a:sym typeface="Helvetica"/>
              </a:rPr>
              <a:t>weights</a:t>
            </a:r>
            <a:r>
              <a:t> as the </a:t>
            </a:r>
            <a:r>
              <a:rPr b="1">
                <a:latin typeface="Helvetica"/>
                <a:ea typeface="Helvetica"/>
                <a:cs typeface="Helvetica"/>
                <a:sym typeface="Helvetica"/>
              </a:rPr>
              <a:t>embeddings</a:t>
            </a:r>
            <a:r>
              <a:t>. </a:t>
            </a:r>
          </a:p>
        </p:txBody>
      </p:sp>
    </p:spTree>
    <p:extLst>
      <p:ext uri="{BB962C8B-B14F-4D97-AF65-F5344CB8AC3E}">
        <p14:creationId xmlns:p14="http://schemas.microsoft.com/office/powerpoint/2010/main" val="312760195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Title 1"/>
          <p:cNvSpPr txBox="1">
            <a:spLocks noGrp="1"/>
          </p:cNvSpPr>
          <p:nvPr>
            <p:ph type="title"/>
          </p:nvPr>
        </p:nvSpPr>
        <p:spPr>
          <a:prstGeom prst="rect">
            <a:avLst/>
          </a:prstGeom>
        </p:spPr>
        <p:txBody>
          <a:bodyPr/>
          <a:lstStyle/>
          <a:p>
            <a:r>
              <a:t>Skip-grams, CBOW</a:t>
            </a:r>
          </a:p>
        </p:txBody>
      </p:sp>
      <p:sp>
        <p:nvSpPr>
          <p:cNvPr id="518" name="Content Placeholder 2"/>
          <p:cNvSpPr txBox="1">
            <a:spLocks noGrp="1"/>
          </p:cNvSpPr>
          <p:nvPr>
            <p:ph type="body" idx="1"/>
          </p:nvPr>
        </p:nvSpPr>
        <p:spPr>
          <a:xfrm>
            <a:off x="669727" y="1821656"/>
            <a:ext cx="7804547" cy="4786265"/>
          </a:xfrm>
          <a:prstGeom prst="rect">
            <a:avLst/>
          </a:prstGeom>
        </p:spPr>
        <p:txBody>
          <a:bodyPr>
            <a:normAutofit fontScale="92500" lnSpcReduction="20000"/>
          </a:bodyPr>
          <a:lstStyle/>
          <a:p>
            <a:pPr marL="0" indent="0" defTabSz="373783">
              <a:spcBef>
                <a:spcPts val="2672"/>
              </a:spcBef>
              <a:buSzTx/>
              <a:buNone/>
              <a:defRPr sz="3276"/>
            </a:pPr>
            <a:r>
              <a:t>Learn embeddings as part of the process of word prediction.</a:t>
            </a:r>
          </a:p>
          <a:p>
            <a:pPr marL="0" indent="0" defTabSz="373783">
              <a:spcBef>
                <a:spcPts val="2672"/>
              </a:spcBef>
              <a:buSzTx/>
              <a:buNone/>
              <a:defRPr sz="3276"/>
            </a:pPr>
            <a:r>
              <a:t>Train a classifier to predict neighboring words</a:t>
            </a:r>
          </a:p>
          <a:p>
            <a:pPr marL="0" lvl="2" indent="219395" defTabSz="373783">
              <a:spcBef>
                <a:spcPts val="562"/>
              </a:spcBef>
              <a:buSzTx/>
              <a:buNone/>
              <a:defRPr sz="3276"/>
            </a:pPr>
            <a:r>
              <a:t>Inspired by neural net language models.</a:t>
            </a:r>
          </a:p>
          <a:p>
            <a:pPr marL="0" lvl="2" indent="219395" defTabSz="373783">
              <a:spcBef>
                <a:spcPts val="562"/>
              </a:spcBef>
              <a:buSzTx/>
              <a:buNone/>
              <a:defRPr sz="3276"/>
            </a:pPr>
            <a:r>
              <a:t>In so doing, learn dense embeddings for the words in the training corpus.</a:t>
            </a:r>
          </a:p>
          <a:p>
            <a:pPr marL="0" indent="0" defTabSz="373783">
              <a:spcBef>
                <a:spcPts val="2672"/>
              </a:spcBef>
              <a:buSzTx/>
              <a:buNone/>
              <a:defRPr sz="3276"/>
            </a:pPr>
            <a:r>
              <a:t>Advantages:</a:t>
            </a:r>
          </a:p>
          <a:p>
            <a:pPr marL="0" lvl="1" indent="292526" defTabSz="373783">
              <a:spcBef>
                <a:spcPts val="562"/>
              </a:spcBef>
              <a:buSzTx/>
              <a:buNone/>
              <a:defRPr sz="3276"/>
            </a:pPr>
            <a:r>
              <a:t>Fast, easy to train (much faster than SVD)</a:t>
            </a:r>
          </a:p>
          <a:p>
            <a:pPr marL="0" lvl="1" indent="292526" defTabSz="373783">
              <a:spcBef>
                <a:spcPts val="562"/>
              </a:spcBef>
              <a:buSzTx/>
              <a:buNone/>
              <a:defRPr sz="3276"/>
            </a:pPr>
            <a:r>
              <a:t>Available online in the word2vec package</a:t>
            </a:r>
          </a:p>
          <a:p>
            <a:pPr marL="0" lvl="1" indent="292526" defTabSz="373783">
              <a:spcBef>
                <a:spcPts val="562"/>
              </a:spcBef>
              <a:buSzTx/>
              <a:buNone/>
              <a:defRPr sz="3276"/>
            </a:pPr>
            <a:r>
              <a:t>Including sets of pretrained embeddings!</a:t>
            </a:r>
          </a:p>
        </p:txBody>
      </p:sp>
      <p:sp>
        <p:nvSpPr>
          <p:cNvPr id="519" name="Mikolov et al. 2013"/>
          <p:cNvSpPr txBox="1"/>
          <p:nvPr/>
        </p:nvSpPr>
        <p:spPr>
          <a:xfrm>
            <a:off x="5436468" y="1431947"/>
            <a:ext cx="1325043"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Mikolov et al. 2013</a:t>
            </a:r>
          </a:p>
        </p:txBody>
      </p:sp>
    </p:spTree>
    <p:extLst>
      <p:ext uri="{BB962C8B-B14F-4D97-AF65-F5344CB8AC3E}">
        <p14:creationId xmlns:p14="http://schemas.microsoft.com/office/powerpoint/2010/main" val="187307367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t>Skip-Grams</a:t>
            </a:r>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marL="0" indent="0">
              <a:buSzTx/>
              <a:buNone/>
            </a:pPr>
            <a:r>
              <a:t>Predict each neighboring word in a context window of 2C of surrounding words</a:t>
            </a:r>
          </a:p>
          <a:p>
            <a:pPr marL="0" indent="0">
              <a:buSzTx/>
              <a:buNone/>
            </a:pPr>
            <a:r>
              <a:t>So for C=2, we are given a word w</a:t>
            </a:r>
            <a:r>
              <a:rPr baseline="-5999"/>
              <a:t>t</a:t>
            </a:r>
            <a:r>
              <a:t> and we try to predict its 4 surrounding words </a:t>
            </a:r>
          </a:p>
          <a:p>
            <a:pPr marL="0" indent="0" algn="ctr">
              <a:buSzTx/>
              <a:buNone/>
            </a:pPr>
            <a:r>
              <a:t>[w</a:t>
            </a:r>
            <a:r>
              <a:rPr baseline="-5999"/>
              <a:t>t-2</a:t>
            </a:r>
            <a:r>
              <a:t>, w</a:t>
            </a:r>
            <a:r>
              <a:rPr baseline="-5999"/>
              <a:t>t-1</a:t>
            </a:r>
            <a:r>
              <a:t>, w</a:t>
            </a:r>
            <a:r>
              <a:rPr baseline="-5999"/>
              <a:t>t+1</a:t>
            </a:r>
            <a:r>
              <a:t>, w</a:t>
            </a:r>
            <a:r>
              <a:rPr baseline="-5999"/>
              <a:t>t+2</a:t>
            </a:r>
            <a:r>
              <a:t>]</a:t>
            </a:r>
          </a:p>
          <a:p>
            <a:pPr marL="0" indent="0">
              <a:buSzTx/>
              <a:buNone/>
            </a:pPr>
            <a:r>
              <a:t>Uses "negative sampling" for training</a:t>
            </a:r>
          </a:p>
        </p:txBody>
      </p:sp>
    </p:spTree>
    <p:extLst>
      <p:ext uri="{BB962C8B-B14F-4D97-AF65-F5344CB8AC3E}">
        <p14:creationId xmlns:p14="http://schemas.microsoft.com/office/powerpoint/2010/main" val="148231091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552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 y="5900005"/>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2363207" y="2768965"/>
            <a:ext cx="1269773" cy="396264"/>
          </a:xfrm>
          <a:prstGeom prst="rect">
            <a:avLst/>
          </a:prstGeom>
        </p:spPr>
      </p:pic>
      <p:sp>
        <p:nvSpPr>
          <p:cNvPr id="529" name="We want predictions…"/>
          <p:cNvSpPr txBox="1"/>
          <p:nvPr/>
        </p:nvSpPr>
        <p:spPr>
          <a:xfrm>
            <a:off x="593037" y="3469558"/>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6728056" y="5521348"/>
            <a:ext cx="1111854" cy="396263"/>
          </a:xfrm>
          <a:prstGeom prst="rect">
            <a:avLst/>
          </a:prstGeom>
        </p:spPr>
      </p:pic>
      <p:sp>
        <p:nvSpPr>
          <p:cNvPr id="532" name="And these words to be low"/>
          <p:cNvSpPr txBox="1"/>
          <p:nvPr/>
        </p:nvSpPr>
        <p:spPr>
          <a:xfrm>
            <a:off x="3936443" y="4924643"/>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95422084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219088" y="2334492"/>
            <a:ext cx="8982617" cy="4416903"/>
          </a:xfrm>
          <a:prstGeom prst="rect">
            <a:avLst/>
          </a:prstGeom>
          <a:ln w="12700">
            <a:miter lim="400000"/>
          </a:ln>
        </p:spPr>
      </p:pic>
    </p:spTree>
    <p:extLst>
      <p:ext uri="{BB962C8B-B14F-4D97-AF65-F5344CB8AC3E}">
        <p14:creationId xmlns:p14="http://schemas.microsoft.com/office/powerpoint/2010/main" val="73798559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fontScale="90000"/>
          </a:bodyPr>
          <a:lstStyle>
            <a:lvl1pPr defTabSz="537463">
              <a:defRPr sz="7360"/>
            </a:lvl1pPr>
          </a:lstStyle>
          <a:p>
            <a:r>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53619" y="2466621"/>
            <a:ext cx="9897619" cy="1195832"/>
          </a:xfrm>
          <a:prstGeom prst="rect">
            <a:avLst/>
          </a:prstGeom>
          <a:ln w="12700">
            <a:miter lim="400000"/>
          </a:ln>
        </p:spPr>
      </p:pic>
    </p:spTree>
    <p:extLst>
      <p:ext uri="{BB962C8B-B14F-4D97-AF65-F5344CB8AC3E}">
        <p14:creationId xmlns:p14="http://schemas.microsoft.com/office/powerpoint/2010/main" val="27539880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fontScale="90000"/>
          </a:bodyPr>
          <a:lstStyle>
            <a:lvl1pPr defTabSz="490727">
              <a:defRPr sz="6719"/>
            </a:lvl1pPr>
          </a:lstStyle>
          <a:p>
            <a:r>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2847878" y="3100121"/>
            <a:ext cx="3920354" cy="2894062"/>
          </a:xfrm>
          <a:prstGeom prst="rect">
            <a:avLst/>
          </a:prstGeom>
          <a:ln w="12700">
            <a:miter lim="400000"/>
          </a:ln>
        </p:spPr>
      </p:pic>
    </p:spTree>
    <p:extLst>
      <p:ext uri="{BB962C8B-B14F-4D97-AF65-F5344CB8AC3E}">
        <p14:creationId xmlns:p14="http://schemas.microsoft.com/office/powerpoint/2010/main" val="26057359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38854" y="-87540"/>
            <a:ext cx="8866292" cy="10254864"/>
          </a:xfrm>
          <a:prstGeom prst="rect">
            <a:avLst/>
          </a:prstGeom>
          <a:ln w="12700">
            <a:miter lim="400000"/>
          </a:ln>
        </p:spPr>
      </p:pic>
    </p:spTree>
    <p:extLst>
      <p:ext uri="{BB962C8B-B14F-4D97-AF65-F5344CB8AC3E}">
        <p14:creationId xmlns:p14="http://schemas.microsoft.com/office/powerpoint/2010/main" val="353777361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652941" y="1890278"/>
            <a:ext cx="19539003" cy="4291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pip3 install pymagnitude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wget </a:t>
            </a:r>
            <a:r>
              <a:rPr sz="2742" u="sng">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python3</a:t>
            </a:r>
          </a:p>
        </p:txBody>
      </p:sp>
    </p:spTree>
    <p:extLst>
      <p:ext uri="{BB962C8B-B14F-4D97-AF65-F5344CB8AC3E}">
        <p14:creationId xmlns:p14="http://schemas.microsoft.com/office/powerpoint/2010/main" val="315734573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13591" y="2089279"/>
            <a:ext cx="18269425" cy="4713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from pymagnitude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vectors = Magnitude("GoogleNews-vectors-negative300-2.magnitude")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queen = vectors.query('queen')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king = vectors.query("king")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vectors.similarity(king,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vectors.most_similar_approx(king, topn=5)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p:txBody>
      </p:sp>
    </p:spTree>
    <p:extLst>
      <p:ext uri="{BB962C8B-B14F-4D97-AF65-F5344CB8AC3E}">
        <p14:creationId xmlns:p14="http://schemas.microsoft.com/office/powerpoint/2010/main" val="5975204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lnSpcReduction="10000"/>
          </a:bodyPr>
          <a:lstStyle/>
          <a:p>
            <a:pPr marL="0" indent="0">
              <a:buNone/>
            </a:pPr>
            <a:r>
              <a:rPr lang="en-US" dirty="0"/>
              <a:t>When one word has a sense whose meaning is nearly identical to a sense of another word then those two words are </a:t>
            </a:r>
            <a:r>
              <a:rPr lang="en-US" b="1" dirty="0"/>
              <a:t>synonyms</a:t>
            </a:r>
            <a:r>
              <a:rPr lang="en-US" dirty="0"/>
              <a:t>. </a:t>
            </a:r>
          </a:p>
          <a:p>
            <a:pPr marL="0" indent="0">
              <a:buNone/>
            </a:pPr>
            <a:r>
              <a:rPr lang="en-US" i="1" dirty="0"/>
              <a:t>glitch/error</a:t>
            </a:r>
          </a:p>
          <a:p>
            <a:pPr marL="0" indent="0">
              <a:buNone/>
            </a:pPr>
            <a:r>
              <a:rPr lang="en-US" i="1" dirty="0"/>
              <a:t>microbe/bacterium</a:t>
            </a:r>
          </a:p>
          <a:p>
            <a:pPr marL="0" indent="0">
              <a:buNone/>
            </a:pPr>
            <a:r>
              <a:rPr lang="en-US" i="1" dirty="0"/>
              <a:t>insect/pest</a:t>
            </a:r>
          </a:p>
          <a:p>
            <a:pPr marL="0" indent="0">
              <a:buNone/>
            </a:pPr>
            <a:r>
              <a:rPr lang="en-US" i="1" dirty="0"/>
              <a:t> microphone/wire</a:t>
            </a:r>
            <a:endParaRPr lang="en-US" dirty="0"/>
          </a:p>
          <a:p>
            <a:pPr marL="0" indent="0">
              <a:buNone/>
            </a:pPr>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pPr marL="0" indent="0">
              <a:buNone/>
            </a:pPr>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2745625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p:nvPr>
        </p:nvSpPr>
        <p:spPr>
          <a:xfrm>
            <a:off x="822960" y="286605"/>
            <a:ext cx="7543800" cy="1130234"/>
          </a:xfrm>
          <a:prstGeom prst="rect">
            <a:avLst/>
          </a:prstGeom>
        </p:spPr>
        <p:txBody>
          <a:bodyPr/>
          <a:lstStyle/>
          <a:p>
            <a:r>
              <a:rPr dirty="0"/>
              <a:t>Many possible models</a:t>
            </a:r>
          </a:p>
        </p:txBody>
      </p:sp>
      <p:graphicFrame>
        <p:nvGraphicFramePr>
          <p:cNvPr id="560" name="Table"/>
          <p:cNvGraphicFramePr/>
          <p:nvPr>
            <p:extLst>
              <p:ext uri="{D42A27DB-BD31-4B8C-83A1-F6EECF244321}">
                <p14:modId xmlns:p14="http://schemas.microsoft.com/office/powerpoint/2010/main" val="1786034205"/>
              </p:ext>
            </p:extLst>
          </p:nvPr>
        </p:nvGraphicFramePr>
        <p:xfrm>
          <a:off x="455778" y="1416838"/>
          <a:ext cx="2595452" cy="2431156"/>
        </p:xfrm>
        <a:graphic>
          <a:graphicData uri="http://schemas.openxmlformats.org/drawingml/2006/table">
            <a:tbl>
              <a:tblPr firstRow="1">
                <a:tableStyleId>{B301B821-A1FF-4177-AEE7-76D212191A09}</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extLst>
              <p:ext uri="{D42A27DB-BD31-4B8C-83A1-F6EECF244321}">
                <p14:modId xmlns:p14="http://schemas.microsoft.com/office/powerpoint/2010/main" val="2089659436"/>
              </p:ext>
            </p:extLst>
          </p:nvPr>
        </p:nvGraphicFramePr>
        <p:xfrm>
          <a:off x="3341434" y="1402572"/>
          <a:ext cx="1808100" cy="2987630"/>
        </p:xfrm>
        <a:graphic>
          <a:graphicData uri="http://schemas.openxmlformats.org/drawingml/2006/table">
            <a:tbl>
              <a:tblPr firstRow="1" bandRow="1">
                <a:tableStyleId>{69012ECD-51FC-41F1-AA8D-1B2483CD663E}</a:tableStyleId>
              </a:tblPr>
              <a:tblGrid>
                <a:gridCol w="1808100">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a:sym typeface="Helvetica Neue Medium"/>
                        </a:rPr>
                        <a:t>length norm.</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extLst>
              <p:ext uri="{D42A27DB-BD31-4B8C-83A1-F6EECF244321}">
                <p14:modId xmlns:p14="http://schemas.microsoft.com/office/powerpoint/2010/main" val="962251238"/>
              </p:ext>
            </p:extLst>
          </p:nvPr>
        </p:nvGraphicFramePr>
        <p:xfrm>
          <a:off x="6384028" y="1402572"/>
          <a:ext cx="2518931" cy="4198887"/>
        </p:xfrm>
        <a:graphic>
          <a:graphicData uri="http://schemas.openxmlformats.org/drawingml/2006/table">
            <a:tbl>
              <a:tblPr firstRow="1">
                <a:tableStyleId>{B301B821-A1FF-4177-AEE7-76D212191A09}</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extLst>
              <p:ext uri="{D42A27DB-BD31-4B8C-83A1-F6EECF244321}">
                <p14:modId xmlns:p14="http://schemas.microsoft.com/office/powerpoint/2010/main" val="1349582155"/>
              </p:ext>
            </p:extLst>
          </p:nvPr>
        </p:nvGraphicFramePr>
        <p:xfrm>
          <a:off x="455778" y="3981941"/>
          <a:ext cx="2604382" cy="2856198"/>
        </p:xfrm>
        <a:graphic>
          <a:graphicData uri="http://schemas.openxmlformats.org/drawingml/2006/table">
            <a:tbl>
              <a:tblPr firstRow="1">
                <a:tableStyleId>{B301B821-A1FF-4177-AEE7-76D212191A09}</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3177582" y="4661199"/>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3177582" y="5869053"/>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79622573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pPr marL="0" indent="0">
              <a:buNone/>
            </a:pPr>
            <a:r>
              <a:rPr lang="en-US" dirty="0"/>
              <a:t>Linguists assume that </a:t>
            </a:r>
            <a:r>
              <a:rPr lang="en-US" b="1" dirty="0"/>
              <a:t>a difference in form </a:t>
            </a:r>
            <a:r>
              <a:rPr lang="en-US" dirty="0"/>
              <a:t>is always associated with a </a:t>
            </a:r>
            <a:r>
              <a:rPr lang="en-US" b="1" dirty="0"/>
              <a:t>difference in meaning</a:t>
            </a:r>
            <a:r>
              <a:rPr lang="en-US" dirty="0"/>
              <a:t>.</a:t>
            </a:r>
          </a:p>
          <a:p>
            <a:pPr marL="0" indent="0">
              <a:buNone/>
            </a:pPr>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pPr marL="0" indent="0">
              <a:buNone/>
            </a:pPr>
            <a:r>
              <a:rPr lang="en-US" dirty="0"/>
              <a:t>It is possible that no two words have </a:t>
            </a:r>
            <a:r>
              <a:rPr lang="en-US" b="1" dirty="0"/>
              <a:t>absolutely identical</a:t>
            </a:r>
            <a:r>
              <a:rPr lang="en-US" dirty="0"/>
              <a:t> meaning. </a:t>
            </a:r>
          </a:p>
          <a:p>
            <a:pPr marL="0" indent="0">
              <a:buNone/>
            </a:pPr>
            <a:endParaRPr lang="en-US" dirty="0"/>
          </a:p>
        </p:txBody>
      </p:sp>
    </p:spTree>
    <p:extLst>
      <p:ext uri="{BB962C8B-B14F-4D97-AF65-F5344CB8AC3E}">
        <p14:creationId xmlns:p14="http://schemas.microsoft.com/office/powerpoint/2010/main" val="135949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marL="0" indent="0" algn="ctr">
              <a:buSzTx/>
              <a:buNone/>
            </a:pP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marL="0" indent="0" algn="ctr">
              <a:buSzTx/>
              <a:buNone/>
            </a:pP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marL="0" indent="0" algn="ctr">
              <a:buSzTx/>
              <a:buNone/>
            </a:pPr>
            <a:r>
              <a:rPr lang="en-US" dirty="0"/>
              <a:t>Useful for applications like question answering</a:t>
            </a:r>
          </a:p>
        </p:txBody>
      </p:sp>
    </p:spTree>
    <p:extLst>
      <p:ext uri="{BB962C8B-B14F-4D97-AF65-F5344CB8AC3E}">
        <p14:creationId xmlns:p14="http://schemas.microsoft.com/office/powerpoint/2010/main" val="360021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marL="0" indent="0" algn="ctr">
              <a:buSzTx/>
              <a:buNone/>
            </a:pP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marL="0" indent="0" algn="ctr">
              <a:buSzTx/>
              <a:buNone/>
            </a:pP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marL="0" indent="0" algn="ctr">
              <a:buSzTx/>
              <a:buNone/>
            </a:pP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27580" y="1802213"/>
            <a:ext cx="4523380" cy="979462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4471514" y="1789445"/>
            <a:ext cx="4713023" cy="7478881"/>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4495800" y="4953000"/>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34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3702</Words>
  <Application>Microsoft Macintosh PowerPoint</Application>
  <PresentationFormat>On-screen Show (4:3)</PresentationFormat>
  <Paragraphs>687</Paragraphs>
  <Slides>60</Slides>
  <Notes>29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Calibri</vt:lpstr>
      <vt:lpstr>Calibri Light</vt:lpstr>
      <vt:lpstr>Chalkduster</vt:lpstr>
      <vt:lpstr>Helvetica</vt:lpstr>
      <vt:lpstr>Helvetica Light</vt:lpstr>
      <vt:lpstr>Helvetica Neue</vt:lpstr>
      <vt:lpstr>Helvetica Neue Light</vt:lpstr>
      <vt:lpstr>Helvetica Neue Medium</vt:lpstr>
      <vt:lpstr>Lucida Grande</vt:lpstr>
      <vt:lpstr>Menlo</vt:lpstr>
      <vt:lpstr>Times</vt:lpstr>
      <vt:lpstr>Retrospect</vt:lpstr>
      <vt:lpstr>CIS 530: Vector Semantics</vt:lpstr>
      <vt:lpstr>Reminders</vt:lpstr>
      <vt:lpstr>Word Meaning</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Information Retrieval</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Co-occurrence vectors based on syntactic dependencies</vt:lpstr>
      <vt:lpstr>Alternates to counts</vt:lpstr>
      <vt:lpstr>TF-IDF</vt:lpstr>
      <vt:lpstr>Sparse v. Dense Vectors</vt:lpstr>
      <vt:lpstr>How do we get dense vectors?</vt:lpstr>
      <vt:lpstr>Skip-grams, CBOW</vt:lpstr>
      <vt:lpstr>Skip-Grams</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Vector Semantics</dc:title>
  <dc:creator>Callison-Burch, Christopher</dc:creator>
  <cp:lastModifiedBy>Callison-Burch, Christopher</cp:lastModifiedBy>
  <cp:revision>20</cp:revision>
  <dcterms:created xsi:type="dcterms:W3CDTF">2020-02-03T16:51:04Z</dcterms:created>
  <dcterms:modified xsi:type="dcterms:W3CDTF">2020-02-05T21:07:38Z</dcterms:modified>
</cp:coreProperties>
</file>